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82" r:id="rId2"/>
    <p:sldId id="343" r:id="rId3"/>
    <p:sldId id="324" r:id="rId4"/>
    <p:sldId id="287" r:id="rId5"/>
    <p:sldId id="296" r:id="rId6"/>
    <p:sldId id="260" r:id="rId7"/>
    <p:sldId id="297" r:id="rId8"/>
    <p:sldId id="298" r:id="rId9"/>
    <p:sldId id="277" r:id="rId10"/>
    <p:sldId id="339" r:id="rId11"/>
    <p:sldId id="340" r:id="rId12"/>
    <p:sldId id="341" r:id="rId13"/>
    <p:sldId id="342" r:id="rId14"/>
    <p:sldId id="262" r:id="rId15"/>
    <p:sldId id="266" r:id="rId16"/>
    <p:sldId id="263" r:id="rId17"/>
    <p:sldId id="300" r:id="rId18"/>
    <p:sldId id="278" r:id="rId19"/>
    <p:sldId id="310" r:id="rId20"/>
    <p:sldId id="327" r:id="rId21"/>
    <p:sldId id="312" r:id="rId22"/>
    <p:sldId id="299" r:id="rId23"/>
    <p:sldId id="267" r:id="rId24"/>
    <p:sldId id="279" r:id="rId25"/>
    <p:sldId id="301" r:id="rId26"/>
    <p:sldId id="302" r:id="rId27"/>
  </p:sldIdLst>
  <p:sldSz cx="9144000" cy="6858000" type="screen4x3"/>
  <p:notesSz cx="6735763" cy="9866313"/>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94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22" autoAdjust="0"/>
  </p:normalViewPr>
  <p:slideViewPr>
    <p:cSldViewPr>
      <p:cViewPr varScale="1">
        <p:scale>
          <a:sx n="60" d="100"/>
          <a:sy n="60" d="100"/>
        </p:scale>
        <p:origin x="1686"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274"/>
    </p:cViewPr>
  </p:sorterViewPr>
  <p:notesViewPr>
    <p:cSldViewPr>
      <p:cViewPr>
        <p:scale>
          <a:sx n="100" d="100"/>
          <a:sy n="100" d="100"/>
        </p:scale>
        <p:origin x="-1668" y="-7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198F1A-E855-4E78-81F1-87C95039F847}" type="doc">
      <dgm:prSet loTypeId="urn:microsoft.com/office/officeart/2005/8/layout/arrow2" loCatId="process" qsTypeId="urn:microsoft.com/office/officeart/2005/8/quickstyle/simple2" qsCatId="simple" csTypeId="urn:microsoft.com/office/officeart/2005/8/colors/accent0_1" csCatId="mainScheme" phldr="1"/>
      <dgm:spPr/>
      <dgm:t>
        <a:bodyPr/>
        <a:lstStyle/>
        <a:p>
          <a:endParaRPr lang="en-US"/>
        </a:p>
      </dgm:t>
    </dgm:pt>
    <dgm:pt modelId="{45D5DC7B-E17B-4170-8C2F-827FFB5E4C81}">
      <dgm:prSet phldrT="[Text]"/>
      <dgm:spPr/>
      <dgm:t>
        <a:bodyPr/>
        <a:lstStyle/>
        <a:p>
          <a:r>
            <a:rPr lang="en-US" b="1" dirty="0" err="1" smtClean="0">
              <a:latin typeface="Arial" pitchFamily="34" charset="0"/>
              <a:cs typeface="Arial" pitchFamily="34" charset="0"/>
            </a:rPr>
            <a:t>Caso</a:t>
          </a:r>
          <a:r>
            <a:rPr lang="en-US" b="1" dirty="0" smtClean="0">
              <a:latin typeface="Arial" pitchFamily="34" charset="0"/>
              <a:cs typeface="Arial" pitchFamily="34" charset="0"/>
            </a:rPr>
            <a:t> de </a:t>
          </a:r>
          <a:r>
            <a:rPr lang="en-US" b="1" dirty="0" err="1" smtClean="0">
              <a:latin typeface="Arial" pitchFamily="34" charset="0"/>
              <a:cs typeface="Arial" pitchFamily="34" charset="0"/>
            </a:rPr>
            <a:t>referencia</a:t>
          </a:r>
          <a:r>
            <a:rPr lang="en-US" b="1" dirty="0" smtClean="0">
              <a:latin typeface="Arial" pitchFamily="34" charset="0"/>
              <a:cs typeface="Arial" pitchFamily="34" charset="0"/>
            </a:rPr>
            <a:t> (“business-as-usual”) </a:t>
          </a:r>
          <a:r>
            <a:rPr lang="en-US" b="1" dirty="0" err="1" smtClean="0">
              <a:latin typeface="Arial" pitchFamily="34" charset="0"/>
              <a:cs typeface="Arial" pitchFamily="34" charset="0"/>
            </a:rPr>
            <a:t>hacia</a:t>
          </a:r>
          <a:r>
            <a:rPr lang="en-US" b="1" dirty="0" smtClean="0">
              <a:latin typeface="Arial" pitchFamily="34" charset="0"/>
              <a:cs typeface="Arial" pitchFamily="34" charset="0"/>
            </a:rPr>
            <a:t> 2050</a:t>
          </a:r>
        </a:p>
      </dgm:t>
    </dgm:pt>
    <dgm:pt modelId="{309A1E68-7AAD-46F2-8E55-07BE8B028FD0}" type="parTrans" cxnId="{B9C2AC52-6B61-43DC-8638-A98C3D456F77}">
      <dgm:prSet/>
      <dgm:spPr/>
      <dgm:t>
        <a:bodyPr/>
        <a:lstStyle/>
        <a:p>
          <a:endParaRPr lang="en-US">
            <a:latin typeface="Arial" pitchFamily="34" charset="0"/>
            <a:cs typeface="Arial" pitchFamily="34" charset="0"/>
          </a:endParaRPr>
        </a:p>
      </dgm:t>
    </dgm:pt>
    <dgm:pt modelId="{56DB62F8-52DD-478E-80EE-4C59767ACC9B}" type="sibTrans" cxnId="{B9C2AC52-6B61-43DC-8638-A98C3D456F77}">
      <dgm:prSet/>
      <dgm:spPr/>
      <dgm:t>
        <a:bodyPr/>
        <a:lstStyle/>
        <a:p>
          <a:endParaRPr lang="en-US">
            <a:latin typeface="Arial" pitchFamily="34" charset="0"/>
            <a:cs typeface="Arial" pitchFamily="34" charset="0"/>
          </a:endParaRPr>
        </a:p>
      </dgm:t>
    </dgm:pt>
    <dgm:pt modelId="{C83CB229-64A9-4ED8-AFBB-08E67F7F5186}">
      <dgm:prSet phldrT="[Text]"/>
      <dgm:spPr/>
      <dgm:t>
        <a:bodyPr/>
        <a:lstStyle/>
        <a:p>
          <a:r>
            <a:rPr lang="en-US" b="1" dirty="0" err="1" smtClean="0">
              <a:latin typeface="Arial" pitchFamily="34" charset="0"/>
              <a:cs typeface="Arial" pitchFamily="34" charset="0"/>
            </a:rPr>
            <a:t>Visión</a:t>
          </a:r>
          <a:r>
            <a:rPr lang="en-US" b="1" dirty="0" smtClean="0">
              <a:latin typeface="Arial" pitchFamily="34" charset="0"/>
              <a:cs typeface="Arial" pitchFamily="34" charset="0"/>
            </a:rPr>
            <a:t> 2050</a:t>
          </a:r>
        </a:p>
        <a:p>
          <a:endParaRPr lang="en-US" b="1" dirty="0">
            <a:latin typeface="Arial" pitchFamily="34" charset="0"/>
            <a:cs typeface="Arial" pitchFamily="34" charset="0"/>
          </a:endParaRPr>
        </a:p>
      </dgm:t>
    </dgm:pt>
    <dgm:pt modelId="{D800048F-6FE0-4EF9-BDC1-9D4EA82C4075}" type="parTrans" cxnId="{4D800E74-2B1A-4FF8-96E9-06EEC1F68E52}">
      <dgm:prSet/>
      <dgm:spPr/>
      <dgm:t>
        <a:bodyPr/>
        <a:lstStyle/>
        <a:p>
          <a:endParaRPr lang="en-US">
            <a:latin typeface="Arial" pitchFamily="34" charset="0"/>
            <a:cs typeface="Arial" pitchFamily="34" charset="0"/>
          </a:endParaRPr>
        </a:p>
      </dgm:t>
    </dgm:pt>
    <dgm:pt modelId="{D528AF3C-CB6F-46BB-A130-380ACF3C946B}" type="sibTrans" cxnId="{4D800E74-2B1A-4FF8-96E9-06EEC1F68E52}">
      <dgm:prSet/>
      <dgm:spPr/>
      <dgm:t>
        <a:bodyPr/>
        <a:lstStyle/>
        <a:p>
          <a:endParaRPr lang="en-US">
            <a:latin typeface="Arial" pitchFamily="34" charset="0"/>
            <a:cs typeface="Arial" pitchFamily="34" charset="0"/>
          </a:endParaRPr>
        </a:p>
      </dgm:t>
    </dgm:pt>
    <dgm:pt modelId="{D604908E-088B-4E55-8B32-16350F85B80A}">
      <dgm:prSet phldrT="[Text]"/>
      <dgm:spPr/>
      <dgm:t>
        <a:bodyPr/>
        <a:lstStyle/>
        <a:p>
          <a:r>
            <a:rPr lang="en-US" b="1" dirty="0" err="1" smtClean="0">
              <a:latin typeface="Arial" pitchFamily="34" charset="0"/>
              <a:cs typeface="Arial" pitchFamily="34" charset="0"/>
            </a:rPr>
            <a:t>Hoja</a:t>
          </a:r>
          <a:r>
            <a:rPr lang="en-US" b="1" dirty="0" smtClean="0">
              <a:latin typeface="Arial" pitchFamily="34" charset="0"/>
              <a:cs typeface="Arial" pitchFamily="34" charset="0"/>
            </a:rPr>
            <a:t> de </a:t>
          </a:r>
          <a:r>
            <a:rPr lang="en-US" b="1" dirty="0" err="1" smtClean="0">
              <a:latin typeface="Arial" pitchFamily="34" charset="0"/>
              <a:cs typeface="Arial" pitchFamily="34" charset="0"/>
            </a:rPr>
            <a:t>ruta</a:t>
          </a:r>
          <a:r>
            <a:rPr lang="en-US" b="1" dirty="0" smtClean="0">
              <a:latin typeface="Arial" pitchFamily="34" charset="0"/>
              <a:cs typeface="Arial" pitchFamily="34" charset="0"/>
            </a:rPr>
            <a:t> </a:t>
          </a:r>
          <a:r>
            <a:rPr lang="en-US" b="1" dirty="0" err="1" smtClean="0">
              <a:latin typeface="Arial" pitchFamily="34" charset="0"/>
              <a:cs typeface="Arial" pitchFamily="34" charset="0"/>
            </a:rPr>
            <a:t>hacia</a:t>
          </a:r>
          <a:r>
            <a:rPr lang="en-US" b="1" dirty="0" smtClean="0">
              <a:latin typeface="Arial" pitchFamily="34" charset="0"/>
              <a:cs typeface="Arial" pitchFamily="34" charset="0"/>
            </a:rPr>
            <a:t> 2050</a:t>
          </a:r>
        </a:p>
        <a:p>
          <a:endParaRPr lang="en-US" b="1" dirty="0">
            <a:latin typeface="Arial" pitchFamily="34" charset="0"/>
            <a:cs typeface="Arial" pitchFamily="34" charset="0"/>
          </a:endParaRPr>
        </a:p>
      </dgm:t>
    </dgm:pt>
    <dgm:pt modelId="{B66B033A-4F60-4912-BDD1-6DFC7D64F124}" type="parTrans" cxnId="{390F5C10-D08C-4BD3-9575-33348AE6CBD9}">
      <dgm:prSet/>
      <dgm:spPr/>
      <dgm:t>
        <a:bodyPr/>
        <a:lstStyle/>
        <a:p>
          <a:endParaRPr lang="en-US">
            <a:latin typeface="Arial" pitchFamily="34" charset="0"/>
            <a:cs typeface="Arial" pitchFamily="34" charset="0"/>
          </a:endParaRPr>
        </a:p>
      </dgm:t>
    </dgm:pt>
    <dgm:pt modelId="{6758FC82-4F94-4C32-A50E-66528AAEB119}" type="sibTrans" cxnId="{390F5C10-D08C-4BD3-9575-33348AE6CBD9}">
      <dgm:prSet/>
      <dgm:spPr/>
      <dgm:t>
        <a:bodyPr/>
        <a:lstStyle/>
        <a:p>
          <a:endParaRPr lang="en-US">
            <a:latin typeface="Arial" pitchFamily="34" charset="0"/>
            <a:cs typeface="Arial" pitchFamily="34" charset="0"/>
          </a:endParaRPr>
        </a:p>
      </dgm:t>
    </dgm:pt>
    <dgm:pt modelId="{09A9045A-7E73-47AD-B5B3-3E0F69168C02}">
      <dgm:prSet custT="1"/>
      <dgm:spPr/>
      <dgm:t>
        <a:bodyPr/>
        <a:lstStyle/>
        <a:p>
          <a:r>
            <a:rPr lang="en-US" sz="2100" b="1" dirty="0" err="1" smtClean="0">
              <a:latin typeface="Arial" pitchFamily="34" charset="0"/>
              <a:cs typeface="Arial" pitchFamily="34" charset="0"/>
            </a:rPr>
            <a:t>Oportunidades</a:t>
          </a:r>
          <a:endParaRPr lang="en-US" sz="2100" b="1" dirty="0" smtClean="0">
            <a:latin typeface="Arial" pitchFamily="34" charset="0"/>
            <a:cs typeface="Arial" pitchFamily="34" charset="0"/>
          </a:endParaRPr>
        </a:p>
      </dgm:t>
    </dgm:pt>
    <dgm:pt modelId="{BA1EC662-E043-46EA-9C96-06B619C0D3A8}" type="sibTrans" cxnId="{B58B82EF-C6B9-47AD-83D3-0A8A4E2497AC}">
      <dgm:prSet/>
      <dgm:spPr/>
      <dgm:t>
        <a:bodyPr/>
        <a:lstStyle/>
        <a:p>
          <a:endParaRPr lang="en-US">
            <a:latin typeface="Arial" pitchFamily="34" charset="0"/>
            <a:cs typeface="Arial" pitchFamily="34" charset="0"/>
          </a:endParaRPr>
        </a:p>
      </dgm:t>
    </dgm:pt>
    <dgm:pt modelId="{41D20DB9-4036-40CC-9CA4-3404EC52E610}" type="parTrans" cxnId="{B58B82EF-C6B9-47AD-83D3-0A8A4E2497AC}">
      <dgm:prSet/>
      <dgm:spPr/>
      <dgm:t>
        <a:bodyPr/>
        <a:lstStyle/>
        <a:p>
          <a:endParaRPr lang="en-US">
            <a:latin typeface="Arial" pitchFamily="34" charset="0"/>
            <a:cs typeface="Arial" pitchFamily="34" charset="0"/>
          </a:endParaRPr>
        </a:p>
      </dgm:t>
    </dgm:pt>
    <dgm:pt modelId="{15A47820-110A-467E-A092-66B83AE0C654}" type="pres">
      <dgm:prSet presAssocID="{D3198F1A-E855-4E78-81F1-87C95039F847}" presName="arrowDiagram" presStyleCnt="0">
        <dgm:presLayoutVars>
          <dgm:chMax val="5"/>
          <dgm:dir/>
          <dgm:resizeHandles val="exact"/>
        </dgm:presLayoutVars>
      </dgm:prSet>
      <dgm:spPr/>
      <dgm:t>
        <a:bodyPr/>
        <a:lstStyle/>
        <a:p>
          <a:endParaRPr lang="en-US"/>
        </a:p>
      </dgm:t>
    </dgm:pt>
    <dgm:pt modelId="{C9EA5C66-AE7F-4466-9233-91F81AF0B399}" type="pres">
      <dgm:prSet presAssocID="{D3198F1A-E855-4E78-81F1-87C95039F847}" presName="arrow" presStyleLbl="bgShp" presStyleIdx="0" presStyleCnt="1"/>
      <dgm:spPr/>
      <dgm:t>
        <a:bodyPr/>
        <a:lstStyle/>
        <a:p>
          <a:endParaRPr lang="en-US"/>
        </a:p>
      </dgm:t>
    </dgm:pt>
    <dgm:pt modelId="{870BCB6C-3A90-42A7-979E-F0B6375206F3}" type="pres">
      <dgm:prSet presAssocID="{D3198F1A-E855-4E78-81F1-87C95039F847}" presName="arrowDiagram4" presStyleCnt="0"/>
      <dgm:spPr/>
    </dgm:pt>
    <dgm:pt modelId="{9CC92E6E-8095-4114-A6C1-343129E04E8A}" type="pres">
      <dgm:prSet presAssocID="{45D5DC7B-E17B-4170-8C2F-827FFB5E4C81}" presName="bullet4a" presStyleLbl="node1" presStyleIdx="0" presStyleCnt="4"/>
      <dgm:spPr>
        <a:solidFill>
          <a:srgbClr val="00B0F0"/>
        </a:solidFill>
        <a:ln>
          <a:solidFill>
            <a:schemeClr val="bg1"/>
          </a:solidFill>
        </a:ln>
      </dgm:spPr>
    </dgm:pt>
    <dgm:pt modelId="{046C4EFC-6F73-4680-866F-E00BB44C1777}" type="pres">
      <dgm:prSet presAssocID="{45D5DC7B-E17B-4170-8C2F-827FFB5E4C81}" presName="textBox4a" presStyleLbl="revTx" presStyleIdx="0" presStyleCnt="4" custScaleX="181909" custLinFactNeighborX="53552" custLinFactNeighborY="1681">
        <dgm:presLayoutVars>
          <dgm:bulletEnabled val="1"/>
        </dgm:presLayoutVars>
      </dgm:prSet>
      <dgm:spPr/>
      <dgm:t>
        <a:bodyPr/>
        <a:lstStyle/>
        <a:p>
          <a:endParaRPr lang="en-US"/>
        </a:p>
      </dgm:t>
    </dgm:pt>
    <dgm:pt modelId="{A736B976-6721-4C1E-9B86-F47448A89083}" type="pres">
      <dgm:prSet presAssocID="{C83CB229-64A9-4ED8-AFBB-08E67F7F5186}" presName="bullet4b" presStyleLbl="node1" presStyleIdx="1" presStyleCnt="4"/>
      <dgm:spPr>
        <a:solidFill>
          <a:srgbClr val="FFC000"/>
        </a:solidFill>
        <a:ln>
          <a:solidFill>
            <a:schemeClr val="bg1"/>
          </a:solidFill>
        </a:ln>
      </dgm:spPr>
    </dgm:pt>
    <dgm:pt modelId="{96F0F473-DCAD-47D7-8911-44A31426487E}" type="pres">
      <dgm:prSet presAssocID="{C83CB229-64A9-4ED8-AFBB-08E67F7F5186}" presName="textBox4b" presStyleLbl="revTx" presStyleIdx="1" presStyleCnt="4" custLinFactNeighborX="6148">
        <dgm:presLayoutVars>
          <dgm:bulletEnabled val="1"/>
        </dgm:presLayoutVars>
      </dgm:prSet>
      <dgm:spPr/>
      <dgm:t>
        <a:bodyPr/>
        <a:lstStyle/>
        <a:p>
          <a:endParaRPr lang="en-US"/>
        </a:p>
      </dgm:t>
    </dgm:pt>
    <dgm:pt modelId="{DE793B5F-CF94-4404-86B2-7811384F6116}" type="pres">
      <dgm:prSet presAssocID="{D604908E-088B-4E55-8B32-16350F85B80A}" presName="bullet4c" presStyleLbl="node1" presStyleIdx="2" presStyleCnt="4"/>
      <dgm:spPr>
        <a:solidFill>
          <a:srgbClr val="29489F"/>
        </a:solidFill>
        <a:ln>
          <a:solidFill>
            <a:schemeClr val="bg1"/>
          </a:solidFill>
        </a:ln>
      </dgm:spPr>
    </dgm:pt>
    <dgm:pt modelId="{66FA006B-9A4E-4170-8E6C-B01138AD240A}" type="pres">
      <dgm:prSet presAssocID="{D604908E-088B-4E55-8B32-16350F85B80A}" presName="textBox4c" presStyleLbl="revTx" presStyleIdx="2" presStyleCnt="4" custLinFactNeighborX="4690">
        <dgm:presLayoutVars>
          <dgm:bulletEnabled val="1"/>
        </dgm:presLayoutVars>
      </dgm:prSet>
      <dgm:spPr/>
      <dgm:t>
        <a:bodyPr/>
        <a:lstStyle/>
        <a:p>
          <a:endParaRPr lang="en-US"/>
        </a:p>
      </dgm:t>
    </dgm:pt>
    <dgm:pt modelId="{B5A67C2A-A31B-46B2-AF7C-00351361C920}" type="pres">
      <dgm:prSet presAssocID="{09A9045A-7E73-47AD-B5B3-3E0F69168C02}" presName="bullet4d" presStyleLbl="node1" presStyleIdx="3" presStyleCnt="4"/>
      <dgm:spPr>
        <a:solidFill>
          <a:srgbClr val="00B050"/>
        </a:solidFill>
        <a:ln>
          <a:solidFill>
            <a:schemeClr val="bg1"/>
          </a:solidFill>
        </a:ln>
      </dgm:spPr>
    </dgm:pt>
    <dgm:pt modelId="{5CC5C579-2679-403E-A1D7-4593E5E8EBDD}" type="pres">
      <dgm:prSet presAssocID="{09A9045A-7E73-47AD-B5B3-3E0F69168C02}" presName="textBox4d" presStyleLbl="revTx" presStyleIdx="3" presStyleCnt="4" custScaleX="160079" custScaleY="82984" custLinFactNeighborY="2789">
        <dgm:presLayoutVars>
          <dgm:bulletEnabled val="1"/>
        </dgm:presLayoutVars>
      </dgm:prSet>
      <dgm:spPr/>
      <dgm:t>
        <a:bodyPr/>
        <a:lstStyle/>
        <a:p>
          <a:endParaRPr lang="en-US"/>
        </a:p>
      </dgm:t>
    </dgm:pt>
  </dgm:ptLst>
  <dgm:cxnLst>
    <dgm:cxn modelId="{B76DD6C3-C1A7-4703-8C32-A2D1004C6879}" type="presOf" srcId="{D604908E-088B-4E55-8B32-16350F85B80A}" destId="{66FA006B-9A4E-4170-8E6C-B01138AD240A}" srcOrd="0" destOrd="0" presId="urn:microsoft.com/office/officeart/2005/8/layout/arrow2"/>
    <dgm:cxn modelId="{B9C2AC52-6B61-43DC-8638-A98C3D456F77}" srcId="{D3198F1A-E855-4E78-81F1-87C95039F847}" destId="{45D5DC7B-E17B-4170-8C2F-827FFB5E4C81}" srcOrd="0" destOrd="0" parTransId="{309A1E68-7AAD-46F2-8E55-07BE8B028FD0}" sibTransId="{56DB62F8-52DD-478E-80EE-4C59767ACC9B}"/>
    <dgm:cxn modelId="{CC7FB592-3FBA-487A-BDAD-521B57CEE437}" type="presOf" srcId="{C83CB229-64A9-4ED8-AFBB-08E67F7F5186}" destId="{96F0F473-DCAD-47D7-8911-44A31426487E}" srcOrd="0" destOrd="0" presId="urn:microsoft.com/office/officeart/2005/8/layout/arrow2"/>
    <dgm:cxn modelId="{4D800E74-2B1A-4FF8-96E9-06EEC1F68E52}" srcId="{D3198F1A-E855-4E78-81F1-87C95039F847}" destId="{C83CB229-64A9-4ED8-AFBB-08E67F7F5186}" srcOrd="1" destOrd="0" parTransId="{D800048F-6FE0-4EF9-BDC1-9D4EA82C4075}" sibTransId="{D528AF3C-CB6F-46BB-A130-380ACF3C946B}"/>
    <dgm:cxn modelId="{E66BCAB4-10C2-4DDD-A386-51D5CFAEFECF}" type="presOf" srcId="{D3198F1A-E855-4E78-81F1-87C95039F847}" destId="{15A47820-110A-467E-A092-66B83AE0C654}" srcOrd="0" destOrd="0" presId="urn:microsoft.com/office/officeart/2005/8/layout/arrow2"/>
    <dgm:cxn modelId="{B58B82EF-C6B9-47AD-83D3-0A8A4E2497AC}" srcId="{D3198F1A-E855-4E78-81F1-87C95039F847}" destId="{09A9045A-7E73-47AD-B5B3-3E0F69168C02}" srcOrd="3" destOrd="0" parTransId="{41D20DB9-4036-40CC-9CA4-3404EC52E610}" sibTransId="{BA1EC662-E043-46EA-9C96-06B619C0D3A8}"/>
    <dgm:cxn modelId="{B5B3B4BA-7853-436F-A83D-00F8B2FD6A17}" type="presOf" srcId="{09A9045A-7E73-47AD-B5B3-3E0F69168C02}" destId="{5CC5C579-2679-403E-A1D7-4593E5E8EBDD}" srcOrd="0" destOrd="0" presId="urn:microsoft.com/office/officeart/2005/8/layout/arrow2"/>
    <dgm:cxn modelId="{390F5C10-D08C-4BD3-9575-33348AE6CBD9}" srcId="{D3198F1A-E855-4E78-81F1-87C95039F847}" destId="{D604908E-088B-4E55-8B32-16350F85B80A}" srcOrd="2" destOrd="0" parTransId="{B66B033A-4F60-4912-BDD1-6DFC7D64F124}" sibTransId="{6758FC82-4F94-4C32-A50E-66528AAEB119}"/>
    <dgm:cxn modelId="{90A53EEA-20A1-4749-B80A-E5080EA06385}" type="presOf" srcId="{45D5DC7B-E17B-4170-8C2F-827FFB5E4C81}" destId="{046C4EFC-6F73-4680-866F-E00BB44C1777}" srcOrd="0" destOrd="0" presId="urn:microsoft.com/office/officeart/2005/8/layout/arrow2"/>
    <dgm:cxn modelId="{3129CC35-07CF-43B5-8DB1-80EDAB82689C}" type="presParOf" srcId="{15A47820-110A-467E-A092-66B83AE0C654}" destId="{C9EA5C66-AE7F-4466-9233-91F81AF0B399}" srcOrd="0" destOrd="0" presId="urn:microsoft.com/office/officeart/2005/8/layout/arrow2"/>
    <dgm:cxn modelId="{CFEBC5E7-1250-49B7-90BB-5AE40FED3963}" type="presParOf" srcId="{15A47820-110A-467E-A092-66B83AE0C654}" destId="{870BCB6C-3A90-42A7-979E-F0B6375206F3}" srcOrd="1" destOrd="0" presId="urn:microsoft.com/office/officeart/2005/8/layout/arrow2"/>
    <dgm:cxn modelId="{1422A29E-3C00-4AFB-83FD-7A5961241E9A}" type="presParOf" srcId="{870BCB6C-3A90-42A7-979E-F0B6375206F3}" destId="{9CC92E6E-8095-4114-A6C1-343129E04E8A}" srcOrd="0" destOrd="0" presId="urn:microsoft.com/office/officeart/2005/8/layout/arrow2"/>
    <dgm:cxn modelId="{D923BBE6-6698-4193-8691-14E8632FDBE0}" type="presParOf" srcId="{870BCB6C-3A90-42A7-979E-F0B6375206F3}" destId="{046C4EFC-6F73-4680-866F-E00BB44C1777}" srcOrd="1" destOrd="0" presId="urn:microsoft.com/office/officeart/2005/8/layout/arrow2"/>
    <dgm:cxn modelId="{7B6E6303-7E48-4BA8-9C63-247E1DB7AA76}" type="presParOf" srcId="{870BCB6C-3A90-42A7-979E-F0B6375206F3}" destId="{A736B976-6721-4C1E-9B86-F47448A89083}" srcOrd="2" destOrd="0" presId="urn:microsoft.com/office/officeart/2005/8/layout/arrow2"/>
    <dgm:cxn modelId="{75B5575A-E1E7-4D61-9C8A-CD2E4F03314A}" type="presParOf" srcId="{870BCB6C-3A90-42A7-979E-F0B6375206F3}" destId="{96F0F473-DCAD-47D7-8911-44A31426487E}" srcOrd="3" destOrd="0" presId="urn:microsoft.com/office/officeart/2005/8/layout/arrow2"/>
    <dgm:cxn modelId="{B82854B1-2FB0-4A73-9C87-4B54D28A4556}" type="presParOf" srcId="{870BCB6C-3A90-42A7-979E-F0B6375206F3}" destId="{DE793B5F-CF94-4404-86B2-7811384F6116}" srcOrd="4" destOrd="0" presId="urn:microsoft.com/office/officeart/2005/8/layout/arrow2"/>
    <dgm:cxn modelId="{1E1715C7-1541-4041-AF86-86A9669EB62F}" type="presParOf" srcId="{870BCB6C-3A90-42A7-979E-F0B6375206F3}" destId="{66FA006B-9A4E-4170-8E6C-B01138AD240A}" srcOrd="5" destOrd="0" presId="urn:microsoft.com/office/officeart/2005/8/layout/arrow2"/>
    <dgm:cxn modelId="{A38180E4-522A-46A9-938E-2FD3490C0F2A}" type="presParOf" srcId="{870BCB6C-3A90-42A7-979E-F0B6375206F3}" destId="{B5A67C2A-A31B-46B2-AF7C-00351361C920}" srcOrd="6" destOrd="0" presId="urn:microsoft.com/office/officeart/2005/8/layout/arrow2"/>
    <dgm:cxn modelId="{410ADB0A-63FA-46C1-BEBC-D9B3DC8F111C}" type="presParOf" srcId="{870BCB6C-3A90-42A7-979E-F0B6375206F3}" destId="{5CC5C579-2679-403E-A1D7-4593E5E8EBDD}"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4D9062-E516-41BF-A973-4B34724CC319}" type="doc">
      <dgm:prSet loTypeId="urn:microsoft.com/office/officeart/2005/8/layout/radial1" loCatId="relationship" qsTypeId="urn:microsoft.com/office/officeart/2005/8/quickstyle/simple1#1" qsCatId="simple" csTypeId="urn:microsoft.com/office/officeart/2005/8/colors/accent1_2#1" csCatId="accent1" phldr="1"/>
      <dgm:spPr/>
      <dgm:t>
        <a:bodyPr/>
        <a:lstStyle/>
        <a:p>
          <a:endParaRPr lang="en-US"/>
        </a:p>
      </dgm:t>
    </dgm:pt>
    <dgm:pt modelId="{094CFD7E-D9EE-4427-BB7F-A9021EF329EB}">
      <dgm:prSet phldrT="[Text]"/>
      <dgm:spPr>
        <a:solidFill>
          <a:schemeClr val="tx2">
            <a:lumMod val="75000"/>
          </a:schemeClr>
        </a:solidFill>
      </dgm:spPr>
      <dgm:t>
        <a:bodyPr/>
        <a:lstStyle/>
        <a:p>
          <a:r>
            <a:rPr lang="en-US" dirty="0" err="1" smtClean="0">
              <a:latin typeface="Arial" pitchFamily="34" charset="0"/>
              <a:cs typeface="Arial" pitchFamily="34" charset="0"/>
            </a:rPr>
            <a:t>Visión</a:t>
          </a:r>
          <a:r>
            <a:rPr lang="en-US" dirty="0" smtClean="0">
              <a:latin typeface="Arial" pitchFamily="34" charset="0"/>
              <a:cs typeface="Arial" pitchFamily="34" charset="0"/>
            </a:rPr>
            <a:t> 2050</a:t>
          </a:r>
          <a:endParaRPr lang="en-US" dirty="0">
            <a:latin typeface="Arial" pitchFamily="34" charset="0"/>
            <a:cs typeface="Arial" pitchFamily="34" charset="0"/>
          </a:endParaRPr>
        </a:p>
      </dgm:t>
    </dgm:pt>
    <dgm:pt modelId="{A4E5B394-5BBE-4E2A-85D8-E713C641E70E}" type="parTrans" cxnId="{FB8FDB82-8008-48C7-B051-48F6E6E237DF}">
      <dgm:prSet/>
      <dgm:spPr/>
      <dgm:t>
        <a:bodyPr/>
        <a:lstStyle/>
        <a:p>
          <a:endParaRPr lang="en-US">
            <a:latin typeface="Arial" pitchFamily="34" charset="0"/>
            <a:cs typeface="Arial" pitchFamily="34" charset="0"/>
          </a:endParaRPr>
        </a:p>
      </dgm:t>
    </dgm:pt>
    <dgm:pt modelId="{68A98825-05BD-462C-850B-5E2B6974C992}" type="sibTrans" cxnId="{FB8FDB82-8008-48C7-B051-48F6E6E237DF}">
      <dgm:prSet/>
      <dgm:spPr/>
      <dgm:t>
        <a:bodyPr/>
        <a:lstStyle/>
        <a:p>
          <a:endParaRPr lang="en-US">
            <a:latin typeface="Arial" pitchFamily="34" charset="0"/>
            <a:cs typeface="Arial" pitchFamily="34" charset="0"/>
          </a:endParaRPr>
        </a:p>
      </dgm:t>
    </dgm:pt>
    <dgm:pt modelId="{111AB407-44B2-4A67-8284-346F5E9857DC}">
      <dgm:prSet phldrT="[Text]" custT="1"/>
      <dgm:spPr/>
      <dgm:t>
        <a:bodyPr/>
        <a:lstStyle/>
        <a:p>
          <a:r>
            <a:rPr lang="en-US" sz="1100" dirty="0" err="1" smtClean="0">
              <a:latin typeface="Arial" pitchFamily="34" charset="0"/>
              <a:cs typeface="Arial" pitchFamily="34" charset="0"/>
            </a:rPr>
            <a:t>Diversidad</a:t>
          </a:r>
          <a:r>
            <a:rPr lang="en-US" sz="1100" dirty="0" smtClean="0">
              <a:latin typeface="Arial" pitchFamily="34" charset="0"/>
              <a:cs typeface="Arial" pitchFamily="34" charset="0"/>
            </a:rPr>
            <a:t> &amp; </a:t>
          </a:r>
          <a:r>
            <a:rPr lang="en-US" sz="1100" dirty="0" err="1" smtClean="0">
              <a:latin typeface="Arial" pitchFamily="34" charset="0"/>
              <a:cs typeface="Arial" pitchFamily="34" charset="0"/>
            </a:rPr>
            <a:t>interdependencia</a:t>
          </a:r>
          <a:endParaRPr lang="en-US" sz="1100" dirty="0">
            <a:latin typeface="Arial" pitchFamily="34" charset="0"/>
            <a:cs typeface="Arial" pitchFamily="34" charset="0"/>
          </a:endParaRPr>
        </a:p>
      </dgm:t>
    </dgm:pt>
    <dgm:pt modelId="{5CFDFC73-D5F9-4CD9-B92C-4A336CB87A70}" type="parTrans" cxnId="{360F8DA5-D4A5-45DC-8ED3-41999FFD5CFF}">
      <dgm:prSet/>
      <dgm:spPr/>
      <dgm:t>
        <a:bodyPr/>
        <a:lstStyle/>
        <a:p>
          <a:endParaRPr lang="en-US">
            <a:latin typeface="Arial" pitchFamily="34" charset="0"/>
            <a:cs typeface="Arial" pitchFamily="34" charset="0"/>
          </a:endParaRPr>
        </a:p>
      </dgm:t>
    </dgm:pt>
    <dgm:pt modelId="{A4A3A83A-5064-40ED-A5F3-93FB499126A3}" type="sibTrans" cxnId="{360F8DA5-D4A5-45DC-8ED3-41999FFD5CFF}">
      <dgm:prSet/>
      <dgm:spPr/>
      <dgm:t>
        <a:bodyPr/>
        <a:lstStyle/>
        <a:p>
          <a:endParaRPr lang="en-US">
            <a:latin typeface="Arial" pitchFamily="34" charset="0"/>
            <a:cs typeface="Arial" pitchFamily="34" charset="0"/>
          </a:endParaRPr>
        </a:p>
      </dgm:t>
    </dgm:pt>
    <dgm:pt modelId="{EC5D9CBF-748B-49B6-99DB-DD0DA68D103D}">
      <dgm:prSet phldrT="[Text]" custT="1"/>
      <dgm:spPr/>
      <dgm:t>
        <a:bodyPr/>
        <a:lstStyle/>
        <a:p>
          <a:r>
            <a:rPr lang="en-US" sz="1100" dirty="0" err="1" smtClean="0">
              <a:latin typeface="Arial" pitchFamily="34" charset="0"/>
              <a:cs typeface="Arial" pitchFamily="34" charset="0"/>
            </a:rPr>
            <a:t>Una</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nueva</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realidad</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económica</a:t>
          </a:r>
          <a:r>
            <a:rPr lang="en-US" sz="1100" dirty="0" smtClean="0">
              <a:latin typeface="Arial" pitchFamily="34" charset="0"/>
              <a:cs typeface="Arial" pitchFamily="34" charset="0"/>
            </a:rPr>
            <a:t> </a:t>
          </a:r>
          <a:endParaRPr lang="en-US" sz="1100" dirty="0">
            <a:latin typeface="Arial" pitchFamily="34" charset="0"/>
            <a:cs typeface="Arial" pitchFamily="34" charset="0"/>
          </a:endParaRPr>
        </a:p>
      </dgm:t>
    </dgm:pt>
    <dgm:pt modelId="{CBD1C8DE-8E23-428B-A568-2AFD917293CE}" type="parTrans" cxnId="{E5A4FDE5-F3FD-45B5-9DB1-1FA975F7EC70}">
      <dgm:prSet/>
      <dgm:spPr/>
      <dgm:t>
        <a:bodyPr/>
        <a:lstStyle/>
        <a:p>
          <a:endParaRPr lang="en-US">
            <a:latin typeface="Arial" pitchFamily="34" charset="0"/>
            <a:cs typeface="Arial" pitchFamily="34" charset="0"/>
          </a:endParaRPr>
        </a:p>
      </dgm:t>
    </dgm:pt>
    <dgm:pt modelId="{719EFA0A-1158-4D97-AE7C-1A065F3F4B05}" type="sibTrans" cxnId="{E5A4FDE5-F3FD-45B5-9DB1-1FA975F7EC70}">
      <dgm:prSet/>
      <dgm:spPr/>
      <dgm:t>
        <a:bodyPr/>
        <a:lstStyle/>
        <a:p>
          <a:endParaRPr lang="en-US">
            <a:latin typeface="Arial" pitchFamily="34" charset="0"/>
            <a:cs typeface="Arial" pitchFamily="34" charset="0"/>
          </a:endParaRPr>
        </a:p>
      </dgm:t>
    </dgm:pt>
    <dgm:pt modelId="{10DE2AD9-78DF-4312-A5BA-680697132EC9}">
      <dgm:prSet phldrT="[Text]" custT="1"/>
      <dgm:spPr/>
      <dgm:t>
        <a:bodyPr/>
        <a:lstStyle/>
        <a:p>
          <a:r>
            <a:rPr lang="en-US" sz="1100" dirty="0" err="1" smtClean="0">
              <a:latin typeface="Arial" pitchFamily="34" charset="0"/>
              <a:cs typeface="Arial" pitchFamily="34" charset="0"/>
            </a:rPr>
            <a:t>Gobierno</a:t>
          </a:r>
          <a:r>
            <a:rPr lang="en-US" sz="1100" dirty="0" smtClean="0">
              <a:latin typeface="Arial" pitchFamily="34" charset="0"/>
              <a:cs typeface="Arial" pitchFamily="34" charset="0"/>
            </a:rPr>
            <a:t> en red</a:t>
          </a:r>
          <a:endParaRPr lang="en-US" sz="1100" dirty="0">
            <a:latin typeface="Arial" pitchFamily="34" charset="0"/>
            <a:cs typeface="Arial" pitchFamily="34" charset="0"/>
          </a:endParaRPr>
        </a:p>
      </dgm:t>
    </dgm:pt>
    <dgm:pt modelId="{B199DD32-FA9A-4BD0-A5DB-BF54281C4933}" type="parTrans" cxnId="{0B1BD715-ADEC-47AB-8B3A-E63835EDC9EE}">
      <dgm:prSet/>
      <dgm:spPr/>
      <dgm:t>
        <a:bodyPr/>
        <a:lstStyle/>
        <a:p>
          <a:endParaRPr lang="en-US">
            <a:latin typeface="Arial" pitchFamily="34" charset="0"/>
            <a:cs typeface="Arial" pitchFamily="34" charset="0"/>
          </a:endParaRPr>
        </a:p>
      </dgm:t>
    </dgm:pt>
    <dgm:pt modelId="{74862693-36F8-479E-9CD1-F0AEB3BB4713}" type="sibTrans" cxnId="{0B1BD715-ADEC-47AB-8B3A-E63835EDC9EE}">
      <dgm:prSet/>
      <dgm:spPr/>
      <dgm:t>
        <a:bodyPr/>
        <a:lstStyle/>
        <a:p>
          <a:endParaRPr lang="en-US">
            <a:latin typeface="Arial" pitchFamily="34" charset="0"/>
            <a:cs typeface="Arial" pitchFamily="34" charset="0"/>
          </a:endParaRPr>
        </a:p>
      </dgm:t>
    </dgm:pt>
    <dgm:pt modelId="{38DE36D1-7519-4302-9CD4-01AF69B019F1}">
      <dgm:prSet phldrT="[Text]" custT="1"/>
      <dgm:spPr/>
      <dgm:t>
        <a:bodyPr/>
        <a:lstStyle/>
        <a:p>
          <a:r>
            <a:rPr lang="en-US" sz="1100" dirty="0" err="1" smtClean="0">
              <a:latin typeface="Arial" pitchFamily="34" charset="0"/>
              <a:cs typeface="Arial" pitchFamily="34" charset="0"/>
            </a:rPr>
            <a:t>Enfrentar</a:t>
          </a:r>
          <a:r>
            <a:rPr lang="en-US" sz="1100" dirty="0" smtClean="0">
              <a:latin typeface="Arial" pitchFamily="34" charset="0"/>
              <a:cs typeface="Arial" pitchFamily="34" charset="0"/>
            </a:rPr>
            <a:t> el </a:t>
          </a:r>
          <a:r>
            <a:rPr lang="en-US" sz="1100" dirty="0" err="1" smtClean="0">
              <a:latin typeface="Arial" pitchFamily="34" charset="0"/>
              <a:cs typeface="Arial" pitchFamily="34" charset="0"/>
            </a:rPr>
            <a:t>cambio</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climático</a:t>
          </a:r>
          <a:endParaRPr lang="en-US" sz="1100" dirty="0">
            <a:latin typeface="Arial" pitchFamily="34" charset="0"/>
            <a:cs typeface="Arial" pitchFamily="34" charset="0"/>
          </a:endParaRPr>
        </a:p>
      </dgm:t>
    </dgm:pt>
    <dgm:pt modelId="{460CF977-0105-49A3-8031-D0E222BACD01}" type="parTrans" cxnId="{30C87479-6141-4DE0-8B1B-AA9399A14E82}">
      <dgm:prSet/>
      <dgm:spPr/>
      <dgm:t>
        <a:bodyPr/>
        <a:lstStyle/>
        <a:p>
          <a:endParaRPr lang="en-US">
            <a:latin typeface="Arial" pitchFamily="34" charset="0"/>
            <a:cs typeface="Arial" pitchFamily="34" charset="0"/>
          </a:endParaRPr>
        </a:p>
      </dgm:t>
    </dgm:pt>
    <dgm:pt modelId="{4F0D1921-D84D-4F19-8699-13F14DE55C07}" type="sibTrans" cxnId="{30C87479-6141-4DE0-8B1B-AA9399A14E82}">
      <dgm:prSet/>
      <dgm:spPr/>
      <dgm:t>
        <a:bodyPr/>
        <a:lstStyle/>
        <a:p>
          <a:endParaRPr lang="en-US">
            <a:latin typeface="Arial" pitchFamily="34" charset="0"/>
            <a:cs typeface="Arial" pitchFamily="34" charset="0"/>
          </a:endParaRPr>
        </a:p>
      </dgm:t>
    </dgm:pt>
    <dgm:pt modelId="{C11DA683-F46B-4FCB-BBDF-33A1DAFE7F44}">
      <dgm:prSet custT="1"/>
      <dgm:spPr/>
      <dgm:t>
        <a:bodyPr/>
        <a:lstStyle/>
        <a:p>
          <a:r>
            <a:rPr lang="en-US" sz="1100" dirty="0" smtClean="0">
              <a:latin typeface="Arial" pitchFamily="34" charset="0"/>
              <a:cs typeface="Arial" pitchFamily="34" charset="0"/>
            </a:rPr>
            <a:t>Buenos </a:t>
          </a:r>
          <a:r>
            <a:rPr lang="en-US" sz="1100" dirty="0" err="1" smtClean="0">
              <a:latin typeface="Arial" pitchFamily="34" charset="0"/>
              <a:cs typeface="Arial" pitchFamily="34" charset="0"/>
            </a:rPr>
            <a:t>lugares</a:t>
          </a:r>
          <a:r>
            <a:rPr lang="en-US" sz="1100" dirty="0" smtClean="0">
              <a:latin typeface="Arial" pitchFamily="34" charset="0"/>
              <a:cs typeface="Arial" pitchFamily="34" charset="0"/>
            </a:rPr>
            <a:t> de </a:t>
          </a:r>
          <a:r>
            <a:rPr lang="en-US" sz="1100" dirty="0" err="1" smtClean="0">
              <a:latin typeface="Arial" pitchFamily="34" charset="0"/>
              <a:cs typeface="Arial" pitchFamily="34" charset="0"/>
            </a:rPr>
            <a:t>trabajo</a:t>
          </a:r>
          <a:r>
            <a:rPr lang="en-US" sz="1100" dirty="0" smtClean="0">
              <a:latin typeface="Arial" pitchFamily="34" charset="0"/>
              <a:cs typeface="Arial" pitchFamily="34" charset="0"/>
            </a:rPr>
            <a:t> y </a:t>
          </a:r>
          <a:r>
            <a:rPr lang="en-US" sz="1100" dirty="0" err="1" smtClean="0">
              <a:latin typeface="Arial" pitchFamily="34" charset="0"/>
              <a:cs typeface="Arial" pitchFamily="34" charset="0"/>
            </a:rPr>
            <a:t>trabajadores</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evolucionados</a:t>
          </a:r>
          <a:r>
            <a:rPr lang="en-US" sz="1100" dirty="0" smtClean="0">
              <a:latin typeface="Arial" pitchFamily="34" charset="0"/>
              <a:cs typeface="Arial" pitchFamily="34" charset="0"/>
            </a:rPr>
            <a:t> </a:t>
          </a:r>
          <a:endParaRPr lang="en-US" sz="1100" dirty="0">
            <a:latin typeface="Arial" pitchFamily="34" charset="0"/>
            <a:cs typeface="Arial" pitchFamily="34" charset="0"/>
          </a:endParaRPr>
        </a:p>
      </dgm:t>
    </dgm:pt>
    <dgm:pt modelId="{9811E852-5441-4CD1-BCCF-1583E5C2B18F}" type="parTrans" cxnId="{2E070401-BF50-4146-B348-6C0CB3C82137}">
      <dgm:prSet/>
      <dgm:spPr/>
      <dgm:t>
        <a:bodyPr/>
        <a:lstStyle/>
        <a:p>
          <a:endParaRPr lang="en-US">
            <a:latin typeface="Arial" pitchFamily="34" charset="0"/>
            <a:cs typeface="Arial" pitchFamily="34" charset="0"/>
          </a:endParaRPr>
        </a:p>
      </dgm:t>
    </dgm:pt>
    <dgm:pt modelId="{2AF8D18F-46D0-45E5-BF4F-491E58CF707B}" type="sibTrans" cxnId="{2E070401-BF50-4146-B348-6C0CB3C82137}">
      <dgm:prSet/>
      <dgm:spPr/>
      <dgm:t>
        <a:bodyPr/>
        <a:lstStyle/>
        <a:p>
          <a:endParaRPr lang="en-US">
            <a:latin typeface="Arial" pitchFamily="34" charset="0"/>
            <a:cs typeface="Arial" pitchFamily="34" charset="0"/>
          </a:endParaRPr>
        </a:p>
      </dgm:t>
    </dgm:pt>
    <dgm:pt modelId="{7D443589-F40E-42AF-A291-444C6FC1B8F3}">
      <dgm:prSet custT="1"/>
      <dgm:spPr/>
      <dgm:t>
        <a:bodyPr/>
        <a:lstStyle/>
        <a:p>
          <a:r>
            <a:rPr lang="en-US" sz="1100" dirty="0" smtClean="0">
              <a:latin typeface="Arial" pitchFamily="34" charset="0"/>
              <a:cs typeface="Arial" pitchFamily="34" charset="0"/>
            </a:rPr>
            <a:t>En los </a:t>
          </a:r>
          <a:r>
            <a:rPr lang="en-US" sz="1100" dirty="0" err="1" smtClean="0">
              <a:latin typeface="Arial" pitchFamily="34" charset="0"/>
              <a:cs typeface="Arial" pitchFamily="34" charset="0"/>
            </a:rPr>
            <a:t>mercados</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innovar</a:t>
          </a:r>
          <a:r>
            <a:rPr lang="en-US" sz="1100" dirty="0" smtClean="0">
              <a:latin typeface="Arial" pitchFamily="34" charset="0"/>
              <a:cs typeface="Arial" pitchFamily="34" charset="0"/>
            </a:rPr>
            <a:t> y </a:t>
          </a:r>
          <a:r>
            <a:rPr lang="en-US" sz="1100" dirty="0" err="1" smtClean="0">
              <a:latin typeface="Arial" pitchFamily="34" charset="0"/>
              <a:cs typeface="Arial" pitchFamily="34" charset="0"/>
            </a:rPr>
            <a:t>desplegar</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soluciones</a:t>
          </a:r>
          <a:r>
            <a:rPr lang="en-US" sz="1100" dirty="0" smtClean="0">
              <a:latin typeface="Arial" pitchFamily="34" charset="0"/>
              <a:cs typeface="Arial" pitchFamily="34" charset="0"/>
            </a:rPr>
            <a:t> </a:t>
          </a:r>
          <a:endParaRPr lang="en-US" sz="1100" dirty="0">
            <a:latin typeface="Arial" pitchFamily="34" charset="0"/>
            <a:cs typeface="Arial" pitchFamily="34" charset="0"/>
          </a:endParaRPr>
        </a:p>
      </dgm:t>
    </dgm:pt>
    <dgm:pt modelId="{655B97DF-97FC-44E8-B455-A9073A53F20B}" type="parTrans" cxnId="{DFAB1F7E-D01E-4A2A-A289-31D959225868}">
      <dgm:prSet/>
      <dgm:spPr/>
      <dgm:t>
        <a:bodyPr/>
        <a:lstStyle/>
        <a:p>
          <a:endParaRPr lang="en-US">
            <a:latin typeface="Arial" pitchFamily="34" charset="0"/>
            <a:cs typeface="Arial" pitchFamily="34" charset="0"/>
          </a:endParaRPr>
        </a:p>
      </dgm:t>
    </dgm:pt>
    <dgm:pt modelId="{DC16B8C0-6010-4459-8048-4210745C005C}" type="sibTrans" cxnId="{DFAB1F7E-D01E-4A2A-A289-31D959225868}">
      <dgm:prSet/>
      <dgm:spPr/>
      <dgm:t>
        <a:bodyPr/>
        <a:lstStyle/>
        <a:p>
          <a:endParaRPr lang="en-US">
            <a:latin typeface="Arial" pitchFamily="34" charset="0"/>
            <a:cs typeface="Arial" pitchFamily="34" charset="0"/>
          </a:endParaRPr>
        </a:p>
      </dgm:t>
    </dgm:pt>
    <dgm:pt modelId="{7FE38557-57C9-4D6C-892A-2F4EB84F3EB9}" type="pres">
      <dgm:prSet presAssocID="{5F4D9062-E516-41BF-A973-4B34724CC319}" presName="cycle" presStyleCnt="0">
        <dgm:presLayoutVars>
          <dgm:chMax val="1"/>
          <dgm:dir/>
          <dgm:animLvl val="ctr"/>
          <dgm:resizeHandles val="exact"/>
        </dgm:presLayoutVars>
      </dgm:prSet>
      <dgm:spPr/>
      <dgm:t>
        <a:bodyPr/>
        <a:lstStyle/>
        <a:p>
          <a:endParaRPr lang="en-US"/>
        </a:p>
      </dgm:t>
    </dgm:pt>
    <dgm:pt modelId="{0FFC0CB2-EA33-48B1-8C9F-70A81F511541}" type="pres">
      <dgm:prSet presAssocID="{094CFD7E-D9EE-4427-BB7F-A9021EF329EB}" presName="centerShape" presStyleLbl="node0" presStyleIdx="0" presStyleCnt="1"/>
      <dgm:spPr/>
      <dgm:t>
        <a:bodyPr/>
        <a:lstStyle/>
        <a:p>
          <a:endParaRPr lang="en-US"/>
        </a:p>
      </dgm:t>
    </dgm:pt>
    <dgm:pt modelId="{BA123423-4F21-4708-974D-8961A1288FEA}" type="pres">
      <dgm:prSet presAssocID="{5CFDFC73-D5F9-4CD9-B92C-4A336CB87A70}" presName="Name9" presStyleLbl="parChTrans1D2" presStyleIdx="0" presStyleCnt="6"/>
      <dgm:spPr/>
      <dgm:t>
        <a:bodyPr/>
        <a:lstStyle/>
        <a:p>
          <a:endParaRPr lang="en-US"/>
        </a:p>
      </dgm:t>
    </dgm:pt>
    <dgm:pt modelId="{CE3E2521-5DF7-40F7-9EE0-2CEA5E70E6B7}" type="pres">
      <dgm:prSet presAssocID="{5CFDFC73-D5F9-4CD9-B92C-4A336CB87A70}" presName="connTx" presStyleLbl="parChTrans1D2" presStyleIdx="0" presStyleCnt="6"/>
      <dgm:spPr/>
      <dgm:t>
        <a:bodyPr/>
        <a:lstStyle/>
        <a:p>
          <a:endParaRPr lang="en-US"/>
        </a:p>
      </dgm:t>
    </dgm:pt>
    <dgm:pt modelId="{3CE67E27-EEAE-4DD3-8CAD-6B78916EB892}" type="pres">
      <dgm:prSet presAssocID="{111AB407-44B2-4A67-8284-346F5E9857DC}" presName="node" presStyleLbl="node1" presStyleIdx="0" presStyleCnt="6">
        <dgm:presLayoutVars>
          <dgm:bulletEnabled val="1"/>
        </dgm:presLayoutVars>
      </dgm:prSet>
      <dgm:spPr/>
      <dgm:t>
        <a:bodyPr/>
        <a:lstStyle/>
        <a:p>
          <a:endParaRPr lang="en-US"/>
        </a:p>
      </dgm:t>
    </dgm:pt>
    <dgm:pt modelId="{01ADDC52-8D17-4FAB-89FB-F02595C35815}" type="pres">
      <dgm:prSet presAssocID="{CBD1C8DE-8E23-428B-A568-2AFD917293CE}" presName="Name9" presStyleLbl="parChTrans1D2" presStyleIdx="1" presStyleCnt="6"/>
      <dgm:spPr/>
      <dgm:t>
        <a:bodyPr/>
        <a:lstStyle/>
        <a:p>
          <a:endParaRPr lang="en-US"/>
        </a:p>
      </dgm:t>
    </dgm:pt>
    <dgm:pt modelId="{79F11CD0-4F5E-4924-96EE-D099AA004FE1}" type="pres">
      <dgm:prSet presAssocID="{CBD1C8DE-8E23-428B-A568-2AFD917293CE}" presName="connTx" presStyleLbl="parChTrans1D2" presStyleIdx="1" presStyleCnt="6"/>
      <dgm:spPr/>
      <dgm:t>
        <a:bodyPr/>
        <a:lstStyle/>
        <a:p>
          <a:endParaRPr lang="en-US"/>
        </a:p>
      </dgm:t>
    </dgm:pt>
    <dgm:pt modelId="{83AE0C69-3CC0-400B-B11A-E7A5CD8B6D78}" type="pres">
      <dgm:prSet presAssocID="{EC5D9CBF-748B-49B6-99DB-DD0DA68D103D}" presName="node" presStyleLbl="node1" presStyleIdx="1" presStyleCnt="6">
        <dgm:presLayoutVars>
          <dgm:bulletEnabled val="1"/>
        </dgm:presLayoutVars>
      </dgm:prSet>
      <dgm:spPr/>
      <dgm:t>
        <a:bodyPr/>
        <a:lstStyle/>
        <a:p>
          <a:endParaRPr lang="en-US"/>
        </a:p>
      </dgm:t>
    </dgm:pt>
    <dgm:pt modelId="{26DC9FD4-9D79-4AD6-B360-411CE0383122}" type="pres">
      <dgm:prSet presAssocID="{B199DD32-FA9A-4BD0-A5DB-BF54281C4933}" presName="Name9" presStyleLbl="parChTrans1D2" presStyleIdx="2" presStyleCnt="6"/>
      <dgm:spPr/>
      <dgm:t>
        <a:bodyPr/>
        <a:lstStyle/>
        <a:p>
          <a:endParaRPr lang="en-US"/>
        </a:p>
      </dgm:t>
    </dgm:pt>
    <dgm:pt modelId="{36C4DA15-9C75-4591-BC1F-34F3ED67D56F}" type="pres">
      <dgm:prSet presAssocID="{B199DD32-FA9A-4BD0-A5DB-BF54281C4933}" presName="connTx" presStyleLbl="parChTrans1D2" presStyleIdx="2" presStyleCnt="6"/>
      <dgm:spPr/>
      <dgm:t>
        <a:bodyPr/>
        <a:lstStyle/>
        <a:p>
          <a:endParaRPr lang="en-US"/>
        </a:p>
      </dgm:t>
    </dgm:pt>
    <dgm:pt modelId="{9CB6AFC7-C1D9-461F-8CAB-4F9AFD6163ED}" type="pres">
      <dgm:prSet presAssocID="{10DE2AD9-78DF-4312-A5BA-680697132EC9}" presName="node" presStyleLbl="node1" presStyleIdx="2" presStyleCnt="6">
        <dgm:presLayoutVars>
          <dgm:bulletEnabled val="1"/>
        </dgm:presLayoutVars>
      </dgm:prSet>
      <dgm:spPr/>
      <dgm:t>
        <a:bodyPr/>
        <a:lstStyle/>
        <a:p>
          <a:endParaRPr lang="en-US"/>
        </a:p>
      </dgm:t>
    </dgm:pt>
    <dgm:pt modelId="{B9E1E318-B3AD-404F-B969-A6C68179D0A9}" type="pres">
      <dgm:prSet presAssocID="{460CF977-0105-49A3-8031-D0E222BACD01}" presName="Name9" presStyleLbl="parChTrans1D2" presStyleIdx="3" presStyleCnt="6"/>
      <dgm:spPr/>
      <dgm:t>
        <a:bodyPr/>
        <a:lstStyle/>
        <a:p>
          <a:endParaRPr lang="en-US"/>
        </a:p>
      </dgm:t>
    </dgm:pt>
    <dgm:pt modelId="{1818FD32-AD8E-4156-8C0F-44B65B8D7C8E}" type="pres">
      <dgm:prSet presAssocID="{460CF977-0105-49A3-8031-D0E222BACD01}" presName="connTx" presStyleLbl="parChTrans1D2" presStyleIdx="3" presStyleCnt="6"/>
      <dgm:spPr/>
      <dgm:t>
        <a:bodyPr/>
        <a:lstStyle/>
        <a:p>
          <a:endParaRPr lang="en-US"/>
        </a:p>
      </dgm:t>
    </dgm:pt>
    <dgm:pt modelId="{C70061B2-8F9F-48F7-9CCC-31ACA021B3B0}" type="pres">
      <dgm:prSet presAssocID="{38DE36D1-7519-4302-9CD4-01AF69B019F1}" presName="node" presStyleLbl="node1" presStyleIdx="3" presStyleCnt="6">
        <dgm:presLayoutVars>
          <dgm:bulletEnabled val="1"/>
        </dgm:presLayoutVars>
      </dgm:prSet>
      <dgm:spPr/>
      <dgm:t>
        <a:bodyPr/>
        <a:lstStyle/>
        <a:p>
          <a:endParaRPr lang="en-US"/>
        </a:p>
      </dgm:t>
    </dgm:pt>
    <dgm:pt modelId="{FE3623BE-F625-4546-8C27-01F05FF8F35A}" type="pres">
      <dgm:prSet presAssocID="{9811E852-5441-4CD1-BCCF-1583E5C2B18F}" presName="Name9" presStyleLbl="parChTrans1D2" presStyleIdx="4" presStyleCnt="6"/>
      <dgm:spPr/>
      <dgm:t>
        <a:bodyPr/>
        <a:lstStyle/>
        <a:p>
          <a:endParaRPr lang="en-US"/>
        </a:p>
      </dgm:t>
    </dgm:pt>
    <dgm:pt modelId="{44958962-AD76-456F-97E9-DA317155228B}" type="pres">
      <dgm:prSet presAssocID="{9811E852-5441-4CD1-BCCF-1583E5C2B18F}" presName="connTx" presStyleLbl="parChTrans1D2" presStyleIdx="4" presStyleCnt="6"/>
      <dgm:spPr/>
      <dgm:t>
        <a:bodyPr/>
        <a:lstStyle/>
        <a:p>
          <a:endParaRPr lang="en-US"/>
        </a:p>
      </dgm:t>
    </dgm:pt>
    <dgm:pt modelId="{3FE94B2B-1D2D-47F0-926F-13494DC60D3D}" type="pres">
      <dgm:prSet presAssocID="{C11DA683-F46B-4FCB-BBDF-33A1DAFE7F44}" presName="node" presStyleLbl="node1" presStyleIdx="4" presStyleCnt="6">
        <dgm:presLayoutVars>
          <dgm:bulletEnabled val="1"/>
        </dgm:presLayoutVars>
      </dgm:prSet>
      <dgm:spPr/>
      <dgm:t>
        <a:bodyPr/>
        <a:lstStyle/>
        <a:p>
          <a:endParaRPr lang="en-US"/>
        </a:p>
      </dgm:t>
    </dgm:pt>
    <dgm:pt modelId="{EB61FEDA-12ED-480B-B198-9B0B631D97E4}" type="pres">
      <dgm:prSet presAssocID="{655B97DF-97FC-44E8-B455-A9073A53F20B}" presName="Name9" presStyleLbl="parChTrans1D2" presStyleIdx="5" presStyleCnt="6"/>
      <dgm:spPr/>
      <dgm:t>
        <a:bodyPr/>
        <a:lstStyle/>
        <a:p>
          <a:endParaRPr lang="en-US"/>
        </a:p>
      </dgm:t>
    </dgm:pt>
    <dgm:pt modelId="{BA9554C4-C9CE-4B23-A0F2-1BBD1B3A7E82}" type="pres">
      <dgm:prSet presAssocID="{655B97DF-97FC-44E8-B455-A9073A53F20B}" presName="connTx" presStyleLbl="parChTrans1D2" presStyleIdx="5" presStyleCnt="6"/>
      <dgm:spPr/>
      <dgm:t>
        <a:bodyPr/>
        <a:lstStyle/>
        <a:p>
          <a:endParaRPr lang="en-US"/>
        </a:p>
      </dgm:t>
    </dgm:pt>
    <dgm:pt modelId="{951BFA70-1572-4B73-A7A7-C5E529E2CCDD}" type="pres">
      <dgm:prSet presAssocID="{7D443589-F40E-42AF-A291-444C6FC1B8F3}" presName="node" presStyleLbl="node1" presStyleIdx="5" presStyleCnt="6">
        <dgm:presLayoutVars>
          <dgm:bulletEnabled val="1"/>
        </dgm:presLayoutVars>
      </dgm:prSet>
      <dgm:spPr/>
      <dgm:t>
        <a:bodyPr/>
        <a:lstStyle/>
        <a:p>
          <a:endParaRPr lang="en-US"/>
        </a:p>
      </dgm:t>
    </dgm:pt>
  </dgm:ptLst>
  <dgm:cxnLst>
    <dgm:cxn modelId="{E57F54C0-98E3-4A80-A97E-CCCE247306B9}" type="presOf" srcId="{9811E852-5441-4CD1-BCCF-1583E5C2B18F}" destId="{FE3623BE-F625-4546-8C27-01F05FF8F35A}" srcOrd="0" destOrd="0" presId="urn:microsoft.com/office/officeart/2005/8/layout/radial1"/>
    <dgm:cxn modelId="{4BFCDB24-22C1-44DF-A130-D9E9CFD5CBD5}" type="presOf" srcId="{460CF977-0105-49A3-8031-D0E222BACD01}" destId="{B9E1E318-B3AD-404F-B969-A6C68179D0A9}" srcOrd="0" destOrd="0" presId="urn:microsoft.com/office/officeart/2005/8/layout/radial1"/>
    <dgm:cxn modelId="{63ACFAB4-391F-49D7-A13C-239DE1C49463}" type="presOf" srcId="{CBD1C8DE-8E23-428B-A568-2AFD917293CE}" destId="{01ADDC52-8D17-4FAB-89FB-F02595C35815}" srcOrd="0" destOrd="0" presId="urn:microsoft.com/office/officeart/2005/8/layout/radial1"/>
    <dgm:cxn modelId="{923CD443-6512-4B12-B21A-CB887A873CCB}" type="presOf" srcId="{EC5D9CBF-748B-49B6-99DB-DD0DA68D103D}" destId="{83AE0C69-3CC0-400B-B11A-E7A5CD8B6D78}" srcOrd="0" destOrd="0" presId="urn:microsoft.com/office/officeart/2005/8/layout/radial1"/>
    <dgm:cxn modelId="{66B92648-9B79-4DC0-AB9E-735164A7ACF0}" type="presOf" srcId="{CBD1C8DE-8E23-428B-A568-2AFD917293CE}" destId="{79F11CD0-4F5E-4924-96EE-D099AA004FE1}" srcOrd="1" destOrd="0" presId="urn:microsoft.com/office/officeart/2005/8/layout/radial1"/>
    <dgm:cxn modelId="{2198D083-C752-4BA2-988E-F384FDB3146D}" type="presOf" srcId="{655B97DF-97FC-44E8-B455-A9073A53F20B}" destId="{EB61FEDA-12ED-480B-B198-9B0B631D97E4}" srcOrd="0" destOrd="0" presId="urn:microsoft.com/office/officeart/2005/8/layout/radial1"/>
    <dgm:cxn modelId="{CE0134F6-4A9E-41DC-9B74-7847F36FA2AA}" type="presOf" srcId="{094CFD7E-D9EE-4427-BB7F-A9021EF329EB}" destId="{0FFC0CB2-EA33-48B1-8C9F-70A81F511541}" srcOrd="0" destOrd="0" presId="urn:microsoft.com/office/officeart/2005/8/layout/radial1"/>
    <dgm:cxn modelId="{E72547D7-4A66-456C-AFA0-E0EB14A9470C}" type="presOf" srcId="{5CFDFC73-D5F9-4CD9-B92C-4A336CB87A70}" destId="{CE3E2521-5DF7-40F7-9EE0-2CEA5E70E6B7}" srcOrd="1" destOrd="0" presId="urn:microsoft.com/office/officeart/2005/8/layout/radial1"/>
    <dgm:cxn modelId="{2E070401-BF50-4146-B348-6C0CB3C82137}" srcId="{094CFD7E-D9EE-4427-BB7F-A9021EF329EB}" destId="{C11DA683-F46B-4FCB-BBDF-33A1DAFE7F44}" srcOrd="4" destOrd="0" parTransId="{9811E852-5441-4CD1-BCCF-1583E5C2B18F}" sibTransId="{2AF8D18F-46D0-45E5-BF4F-491E58CF707B}"/>
    <dgm:cxn modelId="{47333593-F56F-4831-808D-5DFEBFA071C0}" type="presOf" srcId="{5CFDFC73-D5F9-4CD9-B92C-4A336CB87A70}" destId="{BA123423-4F21-4708-974D-8961A1288FEA}" srcOrd="0" destOrd="0" presId="urn:microsoft.com/office/officeart/2005/8/layout/radial1"/>
    <dgm:cxn modelId="{854DB5CA-B88B-4774-8110-F2E7B925ECFC}" type="presOf" srcId="{9811E852-5441-4CD1-BCCF-1583E5C2B18F}" destId="{44958962-AD76-456F-97E9-DA317155228B}" srcOrd="1" destOrd="0" presId="urn:microsoft.com/office/officeart/2005/8/layout/radial1"/>
    <dgm:cxn modelId="{E5A4FDE5-F3FD-45B5-9DB1-1FA975F7EC70}" srcId="{094CFD7E-D9EE-4427-BB7F-A9021EF329EB}" destId="{EC5D9CBF-748B-49B6-99DB-DD0DA68D103D}" srcOrd="1" destOrd="0" parTransId="{CBD1C8DE-8E23-428B-A568-2AFD917293CE}" sibTransId="{719EFA0A-1158-4D97-AE7C-1A065F3F4B05}"/>
    <dgm:cxn modelId="{360F8DA5-D4A5-45DC-8ED3-41999FFD5CFF}" srcId="{094CFD7E-D9EE-4427-BB7F-A9021EF329EB}" destId="{111AB407-44B2-4A67-8284-346F5E9857DC}" srcOrd="0" destOrd="0" parTransId="{5CFDFC73-D5F9-4CD9-B92C-4A336CB87A70}" sibTransId="{A4A3A83A-5064-40ED-A5F3-93FB499126A3}"/>
    <dgm:cxn modelId="{8AC788D5-D56C-4EC5-B86B-F31858EB88DA}" type="presOf" srcId="{38DE36D1-7519-4302-9CD4-01AF69B019F1}" destId="{C70061B2-8F9F-48F7-9CCC-31ACA021B3B0}" srcOrd="0" destOrd="0" presId="urn:microsoft.com/office/officeart/2005/8/layout/radial1"/>
    <dgm:cxn modelId="{FB8FDB82-8008-48C7-B051-48F6E6E237DF}" srcId="{5F4D9062-E516-41BF-A973-4B34724CC319}" destId="{094CFD7E-D9EE-4427-BB7F-A9021EF329EB}" srcOrd="0" destOrd="0" parTransId="{A4E5B394-5BBE-4E2A-85D8-E713C641E70E}" sibTransId="{68A98825-05BD-462C-850B-5E2B6974C992}"/>
    <dgm:cxn modelId="{19B62476-0D62-4094-99EB-FF891A44B338}" type="presOf" srcId="{5F4D9062-E516-41BF-A973-4B34724CC319}" destId="{7FE38557-57C9-4D6C-892A-2F4EB84F3EB9}" srcOrd="0" destOrd="0" presId="urn:microsoft.com/office/officeart/2005/8/layout/radial1"/>
    <dgm:cxn modelId="{30C87479-6141-4DE0-8B1B-AA9399A14E82}" srcId="{094CFD7E-D9EE-4427-BB7F-A9021EF329EB}" destId="{38DE36D1-7519-4302-9CD4-01AF69B019F1}" srcOrd="3" destOrd="0" parTransId="{460CF977-0105-49A3-8031-D0E222BACD01}" sibTransId="{4F0D1921-D84D-4F19-8699-13F14DE55C07}"/>
    <dgm:cxn modelId="{0B1BD715-ADEC-47AB-8B3A-E63835EDC9EE}" srcId="{094CFD7E-D9EE-4427-BB7F-A9021EF329EB}" destId="{10DE2AD9-78DF-4312-A5BA-680697132EC9}" srcOrd="2" destOrd="0" parTransId="{B199DD32-FA9A-4BD0-A5DB-BF54281C4933}" sibTransId="{74862693-36F8-479E-9CD1-F0AEB3BB4713}"/>
    <dgm:cxn modelId="{AC509497-195D-4FFA-833C-3A29D2068733}" type="presOf" srcId="{10DE2AD9-78DF-4312-A5BA-680697132EC9}" destId="{9CB6AFC7-C1D9-461F-8CAB-4F9AFD6163ED}" srcOrd="0" destOrd="0" presId="urn:microsoft.com/office/officeart/2005/8/layout/radial1"/>
    <dgm:cxn modelId="{30C8C345-42FE-4BBB-B7AD-42F35B39C384}" type="presOf" srcId="{B199DD32-FA9A-4BD0-A5DB-BF54281C4933}" destId="{36C4DA15-9C75-4591-BC1F-34F3ED67D56F}" srcOrd="1" destOrd="0" presId="urn:microsoft.com/office/officeart/2005/8/layout/radial1"/>
    <dgm:cxn modelId="{5896CF99-DA6F-469F-92A3-06DB8E93E5B4}" type="presOf" srcId="{7D443589-F40E-42AF-A291-444C6FC1B8F3}" destId="{951BFA70-1572-4B73-A7A7-C5E529E2CCDD}" srcOrd="0" destOrd="0" presId="urn:microsoft.com/office/officeart/2005/8/layout/radial1"/>
    <dgm:cxn modelId="{7511329F-7736-4CDC-9CDD-053AD99FC30D}" type="presOf" srcId="{B199DD32-FA9A-4BD0-A5DB-BF54281C4933}" destId="{26DC9FD4-9D79-4AD6-B360-411CE0383122}" srcOrd="0" destOrd="0" presId="urn:microsoft.com/office/officeart/2005/8/layout/radial1"/>
    <dgm:cxn modelId="{716C412E-FEE9-478B-969F-0401F4AE1B54}" type="presOf" srcId="{C11DA683-F46B-4FCB-BBDF-33A1DAFE7F44}" destId="{3FE94B2B-1D2D-47F0-926F-13494DC60D3D}" srcOrd="0" destOrd="0" presId="urn:microsoft.com/office/officeart/2005/8/layout/radial1"/>
    <dgm:cxn modelId="{D8AEC57E-8F3F-4637-89A6-857978A6D9E4}" type="presOf" srcId="{111AB407-44B2-4A67-8284-346F5E9857DC}" destId="{3CE67E27-EEAE-4DD3-8CAD-6B78916EB892}" srcOrd="0" destOrd="0" presId="urn:microsoft.com/office/officeart/2005/8/layout/radial1"/>
    <dgm:cxn modelId="{9A3348ED-6AD1-45C4-AED8-A466F7FCD5CD}" type="presOf" srcId="{460CF977-0105-49A3-8031-D0E222BACD01}" destId="{1818FD32-AD8E-4156-8C0F-44B65B8D7C8E}" srcOrd="1" destOrd="0" presId="urn:microsoft.com/office/officeart/2005/8/layout/radial1"/>
    <dgm:cxn modelId="{4F2341FA-8492-45DE-8817-7B2AE8342DFD}" type="presOf" srcId="{655B97DF-97FC-44E8-B455-A9073A53F20B}" destId="{BA9554C4-C9CE-4B23-A0F2-1BBD1B3A7E82}" srcOrd="1" destOrd="0" presId="urn:microsoft.com/office/officeart/2005/8/layout/radial1"/>
    <dgm:cxn modelId="{DFAB1F7E-D01E-4A2A-A289-31D959225868}" srcId="{094CFD7E-D9EE-4427-BB7F-A9021EF329EB}" destId="{7D443589-F40E-42AF-A291-444C6FC1B8F3}" srcOrd="5" destOrd="0" parTransId="{655B97DF-97FC-44E8-B455-A9073A53F20B}" sibTransId="{DC16B8C0-6010-4459-8048-4210745C005C}"/>
    <dgm:cxn modelId="{787FF67C-EF32-483D-B716-614F52BC903C}" type="presParOf" srcId="{7FE38557-57C9-4D6C-892A-2F4EB84F3EB9}" destId="{0FFC0CB2-EA33-48B1-8C9F-70A81F511541}" srcOrd="0" destOrd="0" presId="urn:microsoft.com/office/officeart/2005/8/layout/radial1"/>
    <dgm:cxn modelId="{8FCF26D1-F8F1-460D-A241-055EF2DD3B6D}" type="presParOf" srcId="{7FE38557-57C9-4D6C-892A-2F4EB84F3EB9}" destId="{BA123423-4F21-4708-974D-8961A1288FEA}" srcOrd="1" destOrd="0" presId="urn:microsoft.com/office/officeart/2005/8/layout/radial1"/>
    <dgm:cxn modelId="{47DFDC97-1B03-45D0-9B32-90E3D6EFD021}" type="presParOf" srcId="{BA123423-4F21-4708-974D-8961A1288FEA}" destId="{CE3E2521-5DF7-40F7-9EE0-2CEA5E70E6B7}" srcOrd="0" destOrd="0" presId="urn:microsoft.com/office/officeart/2005/8/layout/radial1"/>
    <dgm:cxn modelId="{2034034C-5AD4-404C-AD10-538037A8F02D}" type="presParOf" srcId="{7FE38557-57C9-4D6C-892A-2F4EB84F3EB9}" destId="{3CE67E27-EEAE-4DD3-8CAD-6B78916EB892}" srcOrd="2" destOrd="0" presId="urn:microsoft.com/office/officeart/2005/8/layout/radial1"/>
    <dgm:cxn modelId="{C02F05F6-78A6-4081-B3F8-6DF12C8B7183}" type="presParOf" srcId="{7FE38557-57C9-4D6C-892A-2F4EB84F3EB9}" destId="{01ADDC52-8D17-4FAB-89FB-F02595C35815}" srcOrd="3" destOrd="0" presId="urn:microsoft.com/office/officeart/2005/8/layout/radial1"/>
    <dgm:cxn modelId="{322DF2C4-732B-4566-B281-A967D9FAEB75}" type="presParOf" srcId="{01ADDC52-8D17-4FAB-89FB-F02595C35815}" destId="{79F11CD0-4F5E-4924-96EE-D099AA004FE1}" srcOrd="0" destOrd="0" presId="urn:microsoft.com/office/officeart/2005/8/layout/radial1"/>
    <dgm:cxn modelId="{90355813-92C7-4EEF-BB1C-EBD1EFEB3B80}" type="presParOf" srcId="{7FE38557-57C9-4D6C-892A-2F4EB84F3EB9}" destId="{83AE0C69-3CC0-400B-B11A-E7A5CD8B6D78}" srcOrd="4" destOrd="0" presId="urn:microsoft.com/office/officeart/2005/8/layout/radial1"/>
    <dgm:cxn modelId="{92AD4F92-27AE-401E-8DA6-3659814A6E6C}" type="presParOf" srcId="{7FE38557-57C9-4D6C-892A-2F4EB84F3EB9}" destId="{26DC9FD4-9D79-4AD6-B360-411CE0383122}" srcOrd="5" destOrd="0" presId="urn:microsoft.com/office/officeart/2005/8/layout/radial1"/>
    <dgm:cxn modelId="{C2DEE02C-4C3F-4E39-968F-EC2870BE9074}" type="presParOf" srcId="{26DC9FD4-9D79-4AD6-B360-411CE0383122}" destId="{36C4DA15-9C75-4591-BC1F-34F3ED67D56F}" srcOrd="0" destOrd="0" presId="urn:microsoft.com/office/officeart/2005/8/layout/radial1"/>
    <dgm:cxn modelId="{ACE9960A-C522-4A88-8215-274F8BBE0B2C}" type="presParOf" srcId="{7FE38557-57C9-4D6C-892A-2F4EB84F3EB9}" destId="{9CB6AFC7-C1D9-461F-8CAB-4F9AFD6163ED}" srcOrd="6" destOrd="0" presId="urn:microsoft.com/office/officeart/2005/8/layout/radial1"/>
    <dgm:cxn modelId="{2C8E6733-1CAF-432D-9CCF-6E5333A00AE8}" type="presParOf" srcId="{7FE38557-57C9-4D6C-892A-2F4EB84F3EB9}" destId="{B9E1E318-B3AD-404F-B969-A6C68179D0A9}" srcOrd="7" destOrd="0" presId="urn:microsoft.com/office/officeart/2005/8/layout/radial1"/>
    <dgm:cxn modelId="{48439C00-2268-4189-BD49-57A14EB77337}" type="presParOf" srcId="{B9E1E318-B3AD-404F-B969-A6C68179D0A9}" destId="{1818FD32-AD8E-4156-8C0F-44B65B8D7C8E}" srcOrd="0" destOrd="0" presId="urn:microsoft.com/office/officeart/2005/8/layout/radial1"/>
    <dgm:cxn modelId="{8270B9F9-7F93-47E3-81EE-CB02EBC8B9CA}" type="presParOf" srcId="{7FE38557-57C9-4D6C-892A-2F4EB84F3EB9}" destId="{C70061B2-8F9F-48F7-9CCC-31ACA021B3B0}" srcOrd="8" destOrd="0" presId="urn:microsoft.com/office/officeart/2005/8/layout/radial1"/>
    <dgm:cxn modelId="{B4DF1CFA-6FBB-4E5E-9386-397138C7EC21}" type="presParOf" srcId="{7FE38557-57C9-4D6C-892A-2F4EB84F3EB9}" destId="{FE3623BE-F625-4546-8C27-01F05FF8F35A}" srcOrd="9" destOrd="0" presId="urn:microsoft.com/office/officeart/2005/8/layout/radial1"/>
    <dgm:cxn modelId="{F66AAD2F-46C2-41F7-B695-1A4287C23429}" type="presParOf" srcId="{FE3623BE-F625-4546-8C27-01F05FF8F35A}" destId="{44958962-AD76-456F-97E9-DA317155228B}" srcOrd="0" destOrd="0" presId="urn:microsoft.com/office/officeart/2005/8/layout/radial1"/>
    <dgm:cxn modelId="{BB4B68C4-0E7A-4FB7-A01F-E14F6000EE4F}" type="presParOf" srcId="{7FE38557-57C9-4D6C-892A-2F4EB84F3EB9}" destId="{3FE94B2B-1D2D-47F0-926F-13494DC60D3D}" srcOrd="10" destOrd="0" presId="urn:microsoft.com/office/officeart/2005/8/layout/radial1"/>
    <dgm:cxn modelId="{73C49616-FAC2-40EE-8A2E-C5286596AAFF}" type="presParOf" srcId="{7FE38557-57C9-4D6C-892A-2F4EB84F3EB9}" destId="{EB61FEDA-12ED-480B-B198-9B0B631D97E4}" srcOrd="11" destOrd="0" presId="urn:microsoft.com/office/officeart/2005/8/layout/radial1"/>
    <dgm:cxn modelId="{2DB3FB2B-A5D4-4693-A833-C8CFE961530A}" type="presParOf" srcId="{EB61FEDA-12ED-480B-B198-9B0B631D97E4}" destId="{BA9554C4-C9CE-4B23-A0F2-1BBD1B3A7E82}" srcOrd="0" destOrd="0" presId="urn:microsoft.com/office/officeart/2005/8/layout/radial1"/>
    <dgm:cxn modelId="{0280DD0F-F2F7-4F5B-B971-8945EB74C13B}" type="presParOf" srcId="{7FE38557-57C9-4D6C-892A-2F4EB84F3EB9}" destId="{951BFA70-1572-4B73-A7A7-C5E529E2CCDD}"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5AC53E-13C8-49A8-85EF-7D261FAD4781}" type="doc">
      <dgm:prSet loTypeId="urn:microsoft.com/office/officeart/2005/8/layout/venn1" loCatId="relationship" qsTypeId="urn:microsoft.com/office/officeart/2005/8/quickstyle/simple4" qsCatId="simple" csTypeId="urn:microsoft.com/office/officeart/2005/8/colors/colorful5" csCatId="colorful" phldr="1"/>
      <dgm:spPr/>
      <dgm:t>
        <a:bodyPr/>
        <a:lstStyle/>
        <a:p>
          <a:endParaRPr lang="en-US"/>
        </a:p>
      </dgm:t>
    </dgm:pt>
    <dgm:pt modelId="{CABBE2D2-BF87-4C80-8D76-246BD8AD96B1}">
      <dgm:prSet phldrT="[Text]" custT="1"/>
      <dgm:spPr/>
      <dgm:t>
        <a:bodyPr/>
        <a:lstStyle/>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r>
            <a:rPr lang="en-US" sz="2000" dirty="0" err="1" smtClean="0">
              <a:latin typeface="Arial" pitchFamily="34" charset="0"/>
              <a:cs typeface="Arial" pitchFamily="34" charset="0"/>
            </a:rPr>
            <a:t>Construcción</a:t>
          </a:r>
          <a:r>
            <a:rPr lang="en-US" sz="2000" dirty="0" smtClean="0">
              <a:latin typeface="Arial" pitchFamily="34" charset="0"/>
              <a:cs typeface="Arial" pitchFamily="34" charset="0"/>
            </a:rPr>
            <a:t> &amp; </a:t>
          </a:r>
          <a:r>
            <a:rPr lang="en-US" sz="2000" dirty="0" err="1" smtClean="0">
              <a:latin typeface="Arial" pitchFamily="34" charset="0"/>
              <a:cs typeface="Arial" pitchFamily="34" charset="0"/>
            </a:rPr>
            <a:t>Transformación</a:t>
          </a:r>
          <a:endParaRPr lang="en-US" sz="2000" dirty="0" smtClean="0">
            <a:latin typeface="Arial" pitchFamily="34" charset="0"/>
            <a:cs typeface="Arial" pitchFamily="34" charset="0"/>
          </a:endParaRPr>
        </a:p>
        <a:p>
          <a:r>
            <a:rPr lang="en-US" sz="1400" dirty="0" smtClean="0">
              <a:latin typeface="Arial" pitchFamily="34" charset="0"/>
              <a:cs typeface="Arial" pitchFamily="34" charset="0"/>
            </a:rPr>
            <a:t>a. </a:t>
          </a:r>
          <a:r>
            <a:rPr lang="en-US" sz="1400" dirty="0" err="1" smtClean="0">
              <a:latin typeface="Arial" pitchFamily="34" charset="0"/>
              <a:cs typeface="Arial" pitchFamily="34" charset="0"/>
            </a:rPr>
            <a:t>Ciudades</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b. </a:t>
          </a:r>
          <a:r>
            <a:rPr lang="en-US" sz="1400" dirty="0" err="1" smtClean="0">
              <a:latin typeface="Arial" pitchFamily="34" charset="0"/>
              <a:cs typeface="Arial" pitchFamily="34" charset="0"/>
            </a:rPr>
            <a:t>Infraestructura</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c. </a:t>
          </a:r>
          <a:r>
            <a:rPr lang="en-US" sz="1400" dirty="0" err="1" smtClean="0">
              <a:latin typeface="Arial" pitchFamily="34" charset="0"/>
              <a:cs typeface="Arial" pitchFamily="34" charset="0"/>
            </a:rPr>
            <a:t>Formas</a:t>
          </a:r>
          <a:r>
            <a:rPr lang="en-US" sz="1400" dirty="0" smtClean="0">
              <a:latin typeface="Arial" pitchFamily="34" charset="0"/>
              <a:cs typeface="Arial" pitchFamily="34" charset="0"/>
            </a:rPr>
            <a:t> y </a:t>
          </a:r>
          <a:r>
            <a:rPr lang="en-US" sz="1400" dirty="0" err="1" smtClean="0">
              <a:latin typeface="Arial" pitchFamily="34" charset="0"/>
              <a:cs typeface="Arial" pitchFamily="34" charset="0"/>
            </a:rPr>
            <a:t>estilos</a:t>
          </a:r>
          <a:r>
            <a:rPr lang="en-US" sz="1400" dirty="0" smtClean="0">
              <a:latin typeface="Arial" pitchFamily="34" charset="0"/>
              <a:cs typeface="Arial" pitchFamily="34" charset="0"/>
            </a:rPr>
            <a:t> de </a:t>
          </a:r>
          <a:r>
            <a:rPr lang="en-US" sz="1400" dirty="0" err="1" smtClean="0">
              <a:latin typeface="Arial" pitchFamily="34" charset="0"/>
              <a:cs typeface="Arial" pitchFamily="34" charset="0"/>
            </a:rPr>
            <a:t>vida</a:t>
          </a:r>
          <a:r>
            <a:rPr lang="en-US" sz="1400" dirty="0" smtClean="0">
              <a:latin typeface="Arial" pitchFamily="34" charset="0"/>
              <a:cs typeface="Arial" pitchFamily="34" charset="0"/>
            </a:rPr>
            <a:t> </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dgm:t>
    </dgm:pt>
    <dgm:pt modelId="{2C25B866-89F1-4A30-BAD6-DE50D8983742}" type="parTrans" cxnId="{D69F7E53-C34A-4EF2-AA4B-D675DAC63DBD}">
      <dgm:prSet/>
      <dgm:spPr/>
      <dgm:t>
        <a:bodyPr/>
        <a:lstStyle/>
        <a:p>
          <a:endParaRPr lang="en-US">
            <a:latin typeface="Arial" pitchFamily="34" charset="0"/>
            <a:cs typeface="Arial" pitchFamily="34" charset="0"/>
          </a:endParaRPr>
        </a:p>
      </dgm:t>
    </dgm:pt>
    <dgm:pt modelId="{3CFBC85B-ABAF-4EC5-8144-52BE9DEBFE4C}" type="sibTrans" cxnId="{D69F7E53-C34A-4EF2-AA4B-D675DAC63DBD}">
      <dgm:prSet/>
      <dgm:spPr/>
      <dgm:t>
        <a:bodyPr/>
        <a:lstStyle/>
        <a:p>
          <a:endParaRPr lang="en-US">
            <a:latin typeface="Arial" pitchFamily="34" charset="0"/>
            <a:cs typeface="Arial" pitchFamily="34" charset="0"/>
          </a:endParaRPr>
        </a:p>
      </dgm:t>
    </dgm:pt>
    <dgm:pt modelId="{048D7BC9-97FB-4FBD-A4E0-B2A66778A7F4}">
      <dgm:prSet phldrT="[Text]" custT="1"/>
      <dgm:spPr>
        <a:solidFill>
          <a:schemeClr val="accent6">
            <a:lumMod val="75000"/>
            <a:alpha val="60000"/>
          </a:schemeClr>
        </a:solidFill>
      </dgm:spPr>
      <dgm:t>
        <a:bodyPr/>
        <a:lstStyle/>
        <a:p>
          <a:r>
            <a:rPr lang="en-US" sz="2000" dirty="0" err="1" smtClean="0">
              <a:latin typeface="Arial" pitchFamily="34" charset="0"/>
              <a:cs typeface="Arial" pitchFamily="34" charset="0"/>
            </a:rPr>
            <a:t>Ayudar</a:t>
          </a:r>
          <a:r>
            <a:rPr lang="en-US" sz="2000" dirty="0" smtClean="0">
              <a:latin typeface="Arial" pitchFamily="34" charset="0"/>
              <a:cs typeface="Arial" pitchFamily="34" charset="0"/>
            </a:rPr>
            <a:t> a </a:t>
          </a:r>
          <a:r>
            <a:rPr lang="en-US" sz="2000" dirty="0" err="1" smtClean="0">
              <a:latin typeface="Arial" pitchFamily="34" charset="0"/>
              <a:cs typeface="Arial" pitchFamily="34" charset="0"/>
            </a:rPr>
            <a:t>hacer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realidad</a:t>
          </a:r>
          <a:r>
            <a:rPr lang="en-US" sz="2000" dirty="0" smtClean="0">
              <a:latin typeface="Arial" pitchFamily="34" charset="0"/>
              <a:cs typeface="Arial" pitchFamily="34" charset="0"/>
            </a:rPr>
            <a:t> el </a:t>
          </a:r>
          <a:r>
            <a:rPr lang="en-US" sz="2000" dirty="0" err="1" smtClean="0">
              <a:latin typeface="Arial" pitchFamily="34" charset="0"/>
              <a:cs typeface="Arial" pitchFamily="34" charset="0"/>
            </a:rPr>
            <a:t>cambio</a:t>
          </a:r>
          <a:endParaRPr lang="en-US" sz="2000" dirty="0">
            <a:latin typeface="Arial" pitchFamily="34" charset="0"/>
            <a:cs typeface="Arial" pitchFamily="34" charset="0"/>
          </a:endParaRPr>
        </a:p>
      </dgm:t>
    </dgm:pt>
    <dgm:pt modelId="{194FA4E6-FF9F-43A8-A883-41F8F01F143C}" type="parTrans" cxnId="{C8F8C199-B9B9-40B1-BE57-3C28F3B76CA9}">
      <dgm:prSet/>
      <dgm:spPr/>
      <dgm:t>
        <a:bodyPr/>
        <a:lstStyle/>
        <a:p>
          <a:endParaRPr lang="en-US">
            <a:latin typeface="Arial" pitchFamily="34" charset="0"/>
            <a:cs typeface="Arial" pitchFamily="34" charset="0"/>
          </a:endParaRPr>
        </a:p>
      </dgm:t>
    </dgm:pt>
    <dgm:pt modelId="{58E2575B-7B07-434C-A48B-BC1FAC4BAAC2}" type="sibTrans" cxnId="{C8F8C199-B9B9-40B1-BE57-3C28F3B76CA9}">
      <dgm:prSet/>
      <dgm:spPr/>
      <dgm:t>
        <a:bodyPr/>
        <a:lstStyle/>
        <a:p>
          <a:endParaRPr lang="en-US">
            <a:latin typeface="Arial" pitchFamily="34" charset="0"/>
            <a:cs typeface="Arial" pitchFamily="34" charset="0"/>
          </a:endParaRPr>
        </a:p>
      </dgm:t>
    </dgm:pt>
    <dgm:pt modelId="{220142E8-208D-490A-A71C-82994E5E6C7A}">
      <dgm:prSet phldrT="[Text]" custT="1"/>
      <dgm:spPr>
        <a:solidFill>
          <a:srgbClr val="00B050">
            <a:alpha val="60000"/>
          </a:srgbClr>
        </a:solidFill>
      </dgm:spPr>
      <dgm:t>
        <a:bodyPr/>
        <a:lstStyle/>
        <a:p>
          <a:r>
            <a:rPr lang="en-US" sz="2000" dirty="0" err="1" smtClean="0">
              <a:latin typeface="Arial" pitchFamily="34" charset="0"/>
              <a:cs typeface="Arial" pitchFamily="34" charset="0"/>
            </a:rPr>
            <a:t>Mejorar</a:t>
          </a:r>
          <a:r>
            <a:rPr lang="en-US" sz="2000" dirty="0" smtClean="0">
              <a:latin typeface="Arial" pitchFamily="34" charset="0"/>
              <a:cs typeface="Arial" pitchFamily="34" charset="0"/>
            </a:rPr>
            <a:t> la </a:t>
          </a:r>
          <a:r>
            <a:rPr lang="en-US" sz="2000" dirty="0" err="1" smtClean="0">
              <a:latin typeface="Arial" pitchFamily="34" charset="0"/>
              <a:cs typeface="Arial" pitchFamily="34" charset="0"/>
            </a:rPr>
            <a:t>biocapacidad</a:t>
          </a:r>
          <a:r>
            <a:rPr lang="en-US" sz="2000" dirty="0" smtClean="0">
              <a:latin typeface="Arial" pitchFamily="34" charset="0"/>
              <a:cs typeface="Arial" pitchFamily="34" charset="0"/>
            </a:rPr>
            <a:t> &amp; </a:t>
          </a:r>
          <a:r>
            <a:rPr lang="en-US" sz="2000" dirty="0" err="1" smtClean="0">
              <a:latin typeface="Arial" pitchFamily="34" charset="0"/>
              <a:cs typeface="Arial" pitchFamily="34" charset="0"/>
            </a:rPr>
            <a:t>gestión</a:t>
          </a:r>
          <a:r>
            <a:rPr lang="en-US" sz="2000" dirty="0" smtClean="0">
              <a:latin typeface="Arial" pitchFamily="34" charset="0"/>
              <a:cs typeface="Arial" pitchFamily="34" charset="0"/>
            </a:rPr>
            <a:t> de los </a:t>
          </a:r>
          <a:r>
            <a:rPr lang="en-US" sz="2000" dirty="0" err="1" smtClean="0">
              <a:latin typeface="Arial" pitchFamily="34" charset="0"/>
              <a:cs typeface="Arial" pitchFamily="34" charset="0"/>
            </a:rPr>
            <a:t>ecosistemas</a:t>
          </a:r>
          <a:endParaRPr lang="en-US" sz="2000" dirty="0">
            <a:latin typeface="Arial" pitchFamily="34" charset="0"/>
            <a:cs typeface="Arial" pitchFamily="34" charset="0"/>
          </a:endParaRPr>
        </a:p>
      </dgm:t>
    </dgm:pt>
    <dgm:pt modelId="{9091540D-F36B-4BE9-BC50-E3347E8D7812}" type="parTrans" cxnId="{4EB76D74-7AD0-477C-98D3-A7119E34281E}">
      <dgm:prSet/>
      <dgm:spPr/>
      <dgm:t>
        <a:bodyPr/>
        <a:lstStyle/>
        <a:p>
          <a:endParaRPr lang="en-US">
            <a:latin typeface="Arial" pitchFamily="34" charset="0"/>
            <a:cs typeface="Arial" pitchFamily="34" charset="0"/>
          </a:endParaRPr>
        </a:p>
      </dgm:t>
    </dgm:pt>
    <dgm:pt modelId="{EDBA21DA-5A3E-4895-BD1A-D447A7B68E78}" type="sibTrans" cxnId="{4EB76D74-7AD0-477C-98D3-A7119E34281E}">
      <dgm:prSet/>
      <dgm:spPr/>
      <dgm:t>
        <a:bodyPr/>
        <a:lstStyle/>
        <a:p>
          <a:endParaRPr lang="en-US">
            <a:latin typeface="Arial" pitchFamily="34" charset="0"/>
            <a:cs typeface="Arial" pitchFamily="34" charset="0"/>
          </a:endParaRPr>
        </a:p>
      </dgm:t>
    </dgm:pt>
    <dgm:pt modelId="{E1FC206D-A015-4E45-9FEE-B022487F24F6}" type="pres">
      <dgm:prSet presAssocID="{B85AC53E-13C8-49A8-85EF-7D261FAD4781}" presName="compositeShape" presStyleCnt="0">
        <dgm:presLayoutVars>
          <dgm:chMax val="7"/>
          <dgm:dir/>
          <dgm:resizeHandles val="exact"/>
        </dgm:presLayoutVars>
      </dgm:prSet>
      <dgm:spPr/>
      <dgm:t>
        <a:bodyPr/>
        <a:lstStyle/>
        <a:p>
          <a:endParaRPr lang="en-US"/>
        </a:p>
      </dgm:t>
    </dgm:pt>
    <dgm:pt modelId="{7532508B-6008-405F-9344-06B2DD0E7BDD}" type="pres">
      <dgm:prSet presAssocID="{CABBE2D2-BF87-4C80-8D76-246BD8AD96B1}" presName="circ1" presStyleLbl="vennNode1" presStyleIdx="0" presStyleCnt="3" custScaleX="108110" custScaleY="110956" custLinFactNeighborY="4472"/>
      <dgm:spPr/>
      <dgm:t>
        <a:bodyPr/>
        <a:lstStyle/>
        <a:p>
          <a:endParaRPr lang="en-US"/>
        </a:p>
      </dgm:t>
    </dgm:pt>
    <dgm:pt modelId="{72B63AF4-1ED8-41B4-B3FF-24FD0268D1A6}" type="pres">
      <dgm:prSet presAssocID="{CABBE2D2-BF87-4C80-8D76-246BD8AD96B1}" presName="circ1Tx" presStyleLbl="revTx" presStyleIdx="0" presStyleCnt="0">
        <dgm:presLayoutVars>
          <dgm:chMax val="0"/>
          <dgm:chPref val="0"/>
          <dgm:bulletEnabled val="1"/>
        </dgm:presLayoutVars>
      </dgm:prSet>
      <dgm:spPr/>
      <dgm:t>
        <a:bodyPr/>
        <a:lstStyle/>
        <a:p>
          <a:endParaRPr lang="en-US"/>
        </a:p>
      </dgm:t>
    </dgm:pt>
    <dgm:pt modelId="{81C04B09-76C2-4FCE-80E7-E7FC73441A01}" type="pres">
      <dgm:prSet presAssocID="{048D7BC9-97FB-4FBD-A4E0-B2A66778A7F4}" presName="circ2" presStyleLbl="vennNode1" presStyleIdx="1" presStyleCnt="3" custScaleX="101683" custScaleY="101688"/>
      <dgm:spPr/>
      <dgm:t>
        <a:bodyPr/>
        <a:lstStyle/>
        <a:p>
          <a:endParaRPr lang="en-US"/>
        </a:p>
      </dgm:t>
    </dgm:pt>
    <dgm:pt modelId="{492B473A-38CA-4986-92D7-E4381DAEA1D8}" type="pres">
      <dgm:prSet presAssocID="{048D7BC9-97FB-4FBD-A4E0-B2A66778A7F4}" presName="circ2Tx" presStyleLbl="revTx" presStyleIdx="0" presStyleCnt="0">
        <dgm:presLayoutVars>
          <dgm:chMax val="0"/>
          <dgm:chPref val="0"/>
          <dgm:bulletEnabled val="1"/>
        </dgm:presLayoutVars>
      </dgm:prSet>
      <dgm:spPr/>
      <dgm:t>
        <a:bodyPr/>
        <a:lstStyle/>
        <a:p>
          <a:endParaRPr lang="en-US"/>
        </a:p>
      </dgm:t>
    </dgm:pt>
    <dgm:pt modelId="{60D338F2-F187-4142-A47C-DFB053CEE605}" type="pres">
      <dgm:prSet presAssocID="{220142E8-208D-490A-A71C-82994E5E6C7A}" presName="circ3" presStyleLbl="vennNode1" presStyleIdx="2" presStyleCnt="3" custScaleX="109234" custScaleY="102532"/>
      <dgm:spPr/>
      <dgm:t>
        <a:bodyPr/>
        <a:lstStyle/>
        <a:p>
          <a:endParaRPr lang="en-US"/>
        </a:p>
      </dgm:t>
    </dgm:pt>
    <dgm:pt modelId="{15C1585C-B168-40BD-BD78-4B996F695146}" type="pres">
      <dgm:prSet presAssocID="{220142E8-208D-490A-A71C-82994E5E6C7A}" presName="circ3Tx" presStyleLbl="revTx" presStyleIdx="0" presStyleCnt="0">
        <dgm:presLayoutVars>
          <dgm:chMax val="0"/>
          <dgm:chPref val="0"/>
          <dgm:bulletEnabled val="1"/>
        </dgm:presLayoutVars>
      </dgm:prSet>
      <dgm:spPr/>
      <dgm:t>
        <a:bodyPr/>
        <a:lstStyle/>
        <a:p>
          <a:endParaRPr lang="en-US"/>
        </a:p>
      </dgm:t>
    </dgm:pt>
  </dgm:ptLst>
  <dgm:cxnLst>
    <dgm:cxn modelId="{2CB7507C-CEB7-455D-8670-605ACCA34E61}" type="presOf" srcId="{CABBE2D2-BF87-4C80-8D76-246BD8AD96B1}" destId="{72B63AF4-1ED8-41B4-B3FF-24FD0268D1A6}" srcOrd="1" destOrd="0" presId="urn:microsoft.com/office/officeart/2005/8/layout/venn1"/>
    <dgm:cxn modelId="{D69F7E53-C34A-4EF2-AA4B-D675DAC63DBD}" srcId="{B85AC53E-13C8-49A8-85EF-7D261FAD4781}" destId="{CABBE2D2-BF87-4C80-8D76-246BD8AD96B1}" srcOrd="0" destOrd="0" parTransId="{2C25B866-89F1-4A30-BAD6-DE50D8983742}" sibTransId="{3CFBC85B-ABAF-4EC5-8144-52BE9DEBFE4C}"/>
    <dgm:cxn modelId="{E5B8FE67-0FC6-4618-8740-9212A310E873}" type="presOf" srcId="{048D7BC9-97FB-4FBD-A4E0-B2A66778A7F4}" destId="{492B473A-38CA-4986-92D7-E4381DAEA1D8}" srcOrd="1" destOrd="0" presId="urn:microsoft.com/office/officeart/2005/8/layout/venn1"/>
    <dgm:cxn modelId="{4EB76D74-7AD0-477C-98D3-A7119E34281E}" srcId="{B85AC53E-13C8-49A8-85EF-7D261FAD4781}" destId="{220142E8-208D-490A-A71C-82994E5E6C7A}" srcOrd="2" destOrd="0" parTransId="{9091540D-F36B-4BE9-BC50-E3347E8D7812}" sibTransId="{EDBA21DA-5A3E-4895-BD1A-D447A7B68E78}"/>
    <dgm:cxn modelId="{38D2C868-EA5A-4FF9-B4A7-C27C9722AB62}" type="presOf" srcId="{048D7BC9-97FB-4FBD-A4E0-B2A66778A7F4}" destId="{81C04B09-76C2-4FCE-80E7-E7FC73441A01}" srcOrd="0" destOrd="0" presId="urn:microsoft.com/office/officeart/2005/8/layout/venn1"/>
    <dgm:cxn modelId="{C8F8C199-B9B9-40B1-BE57-3C28F3B76CA9}" srcId="{B85AC53E-13C8-49A8-85EF-7D261FAD4781}" destId="{048D7BC9-97FB-4FBD-A4E0-B2A66778A7F4}" srcOrd="1" destOrd="0" parTransId="{194FA4E6-FF9F-43A8-A883-41F8F01F143C}" sibTransId="{58E2575B-7B07-434C-A48B-BC1FAC4BAAC2}"/>
    <dgm:cxn modelId="{BECBCE97-3C84-4186-B00E-81088E5B6F3D}" type="presOf" srcId="{220142E8-208D-490A-A71C-82994E5E6C7A}" destId="{15C1585C-B168-40BD-BD78-4B996F695146}" srcOrd="1" destOrd="0" presId="urn:microsoft.com/office/officeart/2005/8/layout/venn1"/>
    <dgm:cxn modelId="{7FDA0A68-5455-4FF2-9D56-E67FFE7B65BA}" type="presOf" srcId="{220142E8-208D-490A-A71C-82994E5E6C7A}" destId="{60D338F2-F187-4142-A47C-DFB053CEE605}" srcOrd="0" destOrd="0" presId="urn:microsoft.com/office/officeart/2005/8/layout/venn1"/>
    <dgm:cxn modelId="{C962EF58-43A7-4515-A654-030CF6BE2791}" type="presOf" srcId="{B85AC53E-13C8-49A8-85EF-7D261FAD4781}" destId="{E1FC206D-A015-4E45-9FEE-B022487F24F6}" srcOrd="0" destOrd="0" presId="urn:microsoft.com/office/officeart/2005/8/layout/venn1"/>
    <dgm:cxn modelId="{D7B5BDA7-44B7-4830-9BEC-1A31440D252C}" type="presOf" srcId="{CABBE2D2-BF87-4C80-8D76-246BD8AD96B1}" destId="{7532508B-6008-405F-9344-06B2DD0E7BDD}" srcOrd="0" destOrd="0" presId="urn:microsoft.com/office/officeart/2005/8/layout/venn1"/>
    <dgm:cxn modelId="{00954321-BAC6-4B77-8443-961205AE576A}" type="presParOf" srcId="{E1FC206D-A015-4E45-9FEE-B022487F24F6}" destId="{7532508B-6008-405F-9344-06B2DD0E7BDD}" srcOrd="0" destOrd="0" presId="urn:microsoft.com/office/officeart/2005/8/layout/venn1"/>
    <dgm:cxn modelId="{2CF092E3-5008-4EFB-A4A6-0344B4BEE0F4}" type="presParOf" srcId="{E1FC206D-A015-4E45-9FEE-B022487F24F6}" destId="{72B63AF4-1ED8-41B4-B3FF-24FD0268D1A6}" srcOrd="1" destOrd="0" presId="urn:microsoft.com/office/officeart/2005/8/layout/venn1"/>
    <dgm:cxn modelId="{AF0EE617-42CF-4BEA-8489-0A332CC90D14}" type="presParOf" srcId="{E1FC206D-A015-4E45-9FEE-B022487F24F6}" destId="{81C04B09-76C2-4FCE-80E7-E7FC73441A01}" srcOrd="2" destOrd="0" presId="urn:microsoft.com/office/officeart/2005/8/layout/venn1"/>
    <dgm:cxn modelId="{D708B44D-366B-46CD-8F9D-73F952F66F63}" type="presParOf" srcId="{E1FC206D-A015-4E45-9FEE-B022487F24F6}" destId="{492B473A-38CA-4986-92D7-E4381DAEA1D8}" srcOrd="3" destOrd="0" presId="urn:microsoft.com/office/officeart/2005/8/layout/venn1"/>
    <dgm:cxn modelId="{8B2A8DFA-63F6-4AA7-A7A5-7E485EC05489}" type="presParOf" srcId="{E1FC206D-A015-4E45-9FEE-B022487F24F6}" destId="{60D338F2-F187-4142-A47C-DFB053CEE605}" srcOrd="4" destOrd="0" presId="urn:microsoft.com/office/officeart/2005/8/layout/venn1"/>
    <dgm:cxn modelId="{843AEA7D-7793-4888-97A3-7D7D5E2B5052}" type="presParOf" srcId="{E1FC206D-A015-4E45-9FEE-B022487F24F6}" destId="{15C1585C-B168-40BD-BD78-4B996F69514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B6BAAC-A341-4BC1-BDA3-0860B968549F}" type="doc">
      <dgm:prSet loTypeId="urn:microsoft.com/office/officeart/2005/8/layout/matrix3" loCatId="matrix" qsTypeId="urn:microsoft.com/office/officeart/2005/8/quickstyle/simple1#2" qsCatId="simple" csTypeId="urn:microsoft.com/office/officeart/2005/8/colors/accent1_2#2" csCatId="accent1" phldr="1"/>
      <dgm:spPr/>
      <dgm:t>
        <a:bodyPr/>
        <a:lstStyle/>
        <a:p>
          <a:endParaRPr lang="en-US"/>
        </a:p>
      </dgm:t>
    </dgm:pt>
    <dgm:pt modelId="{876693F1-EB9E-41EA-B423-8672701F90D9}">
      <dgm:prSet phldrT="[Text]" custT="1"/>
      <dgm:spPr>
        <a:solidFill>
          <a:srgbClr val="00B0F0"/>
        </a:solidFill>
      </dgm:spPr>
      <dgm:t>
        <a:bodyPr/>
        <a:lstStyle/>
        <a:p>
          <a:r>
            <a:rPr lang="en-US" sz="1400" b="1" dirty="0" err="1" smtClean="0">
              <a:latin typeface="Arial" pitchFamily="34" charset="0"/>
              <a:cs typeface="Arial" pitchFamily="34" charset="0"/>
            </a:rPr>
            <a:t>Carbono</a:t>
          </a:r>
          <a:r>
            <a:rPr lang="en-US" sz="1400" b="1" dirty="0" smtClean="0">
              <a:latin typeface="Arial" pitchFamily="34" charset="0"/>
              <a:cs typeface="Arial" pitchFamily="34" charset="0"/>
            </a:rPr>
            <a:t> &amp; </a:t>
          </a:r>
          <a:r>
            <a:rPr lang="en-US" sz="1400" b="1" dirty="0" err="1" smtClean="0">
              <a:latin typeface="Arial" pitchFamily="34" charset="0"/>
              <a:cs typeface="Arial" pitchFamily="34" charset="0"/>
            </a:rPr>
            <a:t>recursos</a:t>
          </a:r>
          <a:endParaRPr lang="en-US" sz="1400" b="1" dirty="0" smtClean="0">
            <a:latin typeface="Arial" pitchFamily="34" charset="0"/>
            <a:cs typeface="Arial" pitchFamily="34" charset="0"/>
          </a:endParaRPr>
        </a:p>
        <a:p>
          <a:r>
            <a:rPr lang="en-US" sz="1400" dirty="0" err="1" smtClean="0">
              <a:latin typeface="Arial" pitchFamily="34" charset="0"/>
              <a:cs typeface="Arial" pitchFamily="34" charset="0"/>
            </a:rPr>
            <a:t>Reducir</a:t>
          </a:r>
          <a:r>
            <a:rPr lang="en-US" sz="1400" dirty="0" smtClean="0">
              <a:latin typeface="Arial" pitchFamily="34" charset="0"/>
              <a:cs typeface="Arial" pitchFamily="34" charset="0"/>
            </a:rPr>
            <a:t> un 50% </a:t>
          </a:r>
          <a:r>
            <a:rPr lang="en-US" sz="1400" dirty="0" err="1" smtClean="0">
              <a:latin typeface="Arial" pitchFamily="34" charset="0"/>
              <a:cs typeface="Arial" pitchFamily="34" charset="0"/>
            </a:rPr>
            <a:t>las</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emisiones</a:t>
          </a:r>
          <a:r>
            <a:rPr lang="en-US" sz="1400" dirty="0" smtClean="0">
              <a:latin typeface="Arial" pitchFamily="34" charset="0"/>
              <a:cs typeface="Arial" pitchFamily="34" charset="0"/>
            </a:rPr>
            <a:t> de CO2 , </a:t>
          </a:r>
          <a:r>
            <a:rPr lang="en-US" sz="1400" dirty="0" err="1" smtClean="0">
              <a:latin typeface="Arial" pitchFamily="34" charset="0"/>
              <a:cs typeface="Arial" pitchFamily="34" charset="0"/>
            </a:rPr>
            <a:t>doblar</a:t>
          </a:r>
          <a:r>
            <a:rPr lang="en-US" sz="1400" dirty="0" smtClean="0">
              <a:latin typeface="Arial" pitchFamily="34" charset="0"/>
              <a:cs typeface="Arial" pitchFamily="34" charset="0"/>
            </a:rPr>
            <a:t> la </a:t>
          </a:r>
          <a:r>
            <a:rPr lang="en-US" sz="1400" dirty="0" err="1" smtClean="0">
              <a:latin typeface="Arial" pitchFamily="34" charset="0"/>
              <a:cs typeface="Arial" pitchFamily="34" charset="0"/>
            </a:rPr>
            <a:t>producción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agrícola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aumentar</a:t>
          </a:r>
          <a:r>
            <a:rPr lang="en-US" sz="1400" dirty="0" smtClean="0">
              <a:latin typeface="Arial" pitchFamily="34" charset="0"/>
              <a:cs typeface="Arial" pitchFamily="34" charset="0"/>
            </a:rPr>
            <a:t>   4-10 </a:t>
          </a:r>
          <a:r>
            <a:rPr lang="en-US" sz="1400" dirty="0" err="1" smtClean="0">
              <a:latin typeface="Arial" pitchFamily="34" charset="0"/>
              <a:cs typeface="Arial" pitchFamily="34" charset="0"/>
            </a:rPr>
            <a:t>veces</a:t>
          </a:r>
          <a:r>
            <a:rPr lang="en-US" sz="1400" dirty="0" smtClean="0">
              <a:latin typeface="Arial" pitchFamily="34" charset="0"/>
              <a:cs typeface="Arial" pitchFamily="34" charset="0"/>
            </a:rPr>
            <a:t> la eco-</a:t>
          </a:r>
          <a:r>
            <a:rPr lang="en-US" sz="1400" dirty="0" err="1" smtClean="0">
              <a:latin typeface="Arial" pitchFamily="34" charset="0"/>
              <a:cs typeface="Arial" pitchFamily="34" charset="0"/>
            </a:rPr>
            <a:t>eficiencia</a:t>
          </a:r>
          <a:endParaRPr lang="en-US" sz="1400" dirty="0">
            <a:latin typeface="Arial" pitchFamily="34" charset="0"/>
            <a:cs typeface="Arial" pitchFamily="34" charset="0"/>
          </a:endParaRPr>
        </a:p>
      </dgm:t>
    </dgm:pt>
    <dgm:pt modelId="{D623FEA5-0AF5-442C-AB8D-502039A20BB3}" type="parTrans" cxnId="{F005A7BE-C06B-4836-9ED9-105F5DDF7193}">
      <dgm:prSet/>
      <dgm:spPr/>
      <dgm:t>
        <a:bodyPr/>
        <a:lstStyle/>
        <a:p>
          <a:endParaRPr lang="en-US">
            <a:latin typeface="Arial" pitchFamily="34" charset="0"/>
            <a:cs typeface="Arial" pitchFamily="34" charset="0"/>
          </a:endParaRPr>
        </a:p>
      </dgm:t>
    </dgm:pt>
    <dgm:pt modelId="{12E225EB-FA05-469F-A5C8-6767BFA4DF4D}" type="sibTrans" cxnId="{F005A7BE-C06B-4836-9ED9-105F5DDF7193}">
      <dgm:prSet/>
      <dgm:spPr/>
      <dgm:t>
        <a:bodyPr/>
        <a:lstStyle/>
        <a:p>
          <a:endParaRPr lang="en-US">
            <a:latin typeface="Arial" pitchFamily="34" charset="0"/>
            <a:cs typeface="Arial" pitchFamily="34" charset="0"/>
          </a:endParaRPr>
        </a:p>
      </dgm:t>
    </dgm:pt>
    <dgm:pt modelId="{A2E163BE-61B6-481D-BE7C-6F3D20D5D9D6}">
      <dgm:prSet phldrT="[Text]" custT="1"/>
      <dgm:spPr>
        <a:solidFill>
          <a:schemeClr val="accent6"/>
        </a:solidFill>
      </dgm:spPr>
      <dgm:t>
        <a:bodyPr/>
        <a:lstStyle/>
        <a:p>
          <a:r>
            <a:rPr lang="en-US" sz="1600" b="1" dirty="0" err="1" smtClean="0">
              <a:latin typeface="Arial" pitchFamily="34" charset="0"/>
              <a:cs typeface="Arial" pitchFamily="34" charset="0"/>
            </a:rPr>
            <a:t>Costes</a:t>
          </a:r>
          <a:endParaRPr lang="en-US" sz="1600" b="1" dirty="0" smtClean="0">
            <a:latin typeface="Arial" pitchFamily="34" charset="0"/>
            <a:cs typeface="Arial" pitchFamily="34" charset="0"/>
          </a:endParaRPr>
        </a:p>
        <a:p>
          <a:r>
            <a:rPr lang="en-US" sz="1400" dirty="0" err="1" smtClean="0">
              <a:latin typeface="Arial" pitchFamily="34" charset="0"/>
              <a:cs typeface="Arial" pitchFamily="34" charset="0"/>
            </a:rPr>
            <a:t>Internalizar</a:t>
          </a:r>
          <a:r>
            <a:rPr lang="en-US" sz="1400" dirty="0" smtClean="0">
              <a:latin typeface="Arial" pitchFamily="34" charset="0"/>
              <a:cs typeface="Arial" pitchFamily="34" charset="0"/>
            </a:rPr>
            <a:t> los </a:t>
          </a:r>
          <a:r>
            <a:rPr lang="en-US" sz="1400" dirty="0" err="1" smtClean="0">
              <a:latin typeface="Arial" pitchFamily="34" charset="0"/>
              <a:cs typeface="Arial" pitchFamily="34" charset="0"/>
            </a:rPr>
            <a:t>costes</a:t>
          </a:r>
          <a:r>
            <a:rPr lang="en-US" sz="1400" dirty="0" smtClean="0">
              <a:latin typeface="Arial" pitchFamily="34" charset="0"/>
              <a:cs typeface="Arial" pitchFamily="34" charset="0"/>
            </a:rPr>
            <a:t> del </a:t>
          </a:r>
          <a:r>
            <a:rPr lang="en-US" sz="1400" dirty="0" err="1" smtClean="0">
              <a:latin typeface="Arial" pitchFamily="34" charset="0"/>
              <a:cs typeface="Arial" pitchFamily="34" charset="0"/>
            </a:rPr>
            <a:t>carbono</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agua</a:t>
          </a:r>
          <a:r>
            <a:rPr lang="en-US" sz="1400" dirty="0" smtClean="0">
              <a:latin typeface="Arial" pitchFamily="34" charset="0"/>
              <a:cs typeface="Arial" pitchFamily="34" charset="0"/>
            </a:rPr>
            <a:t> &amp; </a:t>
          </a:r>
          <a:r>
            <a:rPr lang="en-US" sz="1400" dirty="0" err="1" smtClean="0">
              <a:latin typeface="Arial" pitchFamily="34" charset="0"/>
              <a:cs typeface="Arial" pitchFamily="34" charset="0"/>
            </a:rPr>
            <a:t>otros</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servicios</a:t>
          </a:r>
          <a:r>
            <a:rPr lang="en-US" sz="1400" dirty="0" smtClean="0">
              <a:latin typeface="Arial" pitchFamily="34" charset="0"/>
              <a:cs typeface="Arial" pitchFamily="34" charset="0"/>
            </a:rPr>
            <a:t> de </a:t>
          </a:r>
          <a:r>
            <a:rPr lang="en-US" sz="1400" dirty="0" err="1" smtClean="0">
              <a:latin typeface="Arial" pitchFamily="34" charset="0"/>
              <a:cs typeface="Arial" pitchFamily="34" charset="0"/>
            </a:rPr>
            <a:t>ecosistemas</a:t>
          </a:r>
          <a:endParaRPr lang="en-US" sz="1400" dirty="0">
            <a:latin typeface="Arial" pitchFamily="34" charset="0"/>
            <a:cs typeface="Arial" pitchFamily="34" charset="0"/>
          </a:endParaRPr>
        </a:p>
      </dgm:t>
    </dgm:pt>
    <dgm:pt modelId="{B4C2D66D-20EB-4F47-B5DA-E85DB51F2FFE}" type="parTrans" cxnId="{B29708E7-90E2-4917-A967-BD2C15B82502}">
      <dgm:prSet/>
      <dgm:spPr/>
      <dgm:t>
        <a:bodyPr/>
        <a:lstStyle/>
        <a:p>
          <a:endParaRPr lang="en-US">
            <a:latin typeface="Arial" pitchFamily="34" charset="0"/>
            <a:cs typeface="Arial" pitchFamily="34" charset="0"/>
          </a:endParaRPr>
        </a:p>
      </dgm:t>
    </dgm:pt>
    <dgm:pt modelId="{5625D846-59AC-4F14-A802-1A72A83E6811}" type="sibTrans" cxnId="{B29708E7-90E2-4917-A967-BD2C15B82502}">
      <dgm:prSet/>
      <dgm:spPr/>
      <dgm:t>
        <a:bodyPr/>
        <a:lstStyle/>
        <a:p>
          <a:endParaRPr lang="en-US">
            <a:latin typeface="Arial" pitchFamily="34" charset="0"/>
            <a:cs typeface="Arial" pitchFamily="34" charset="0"/>
          </a:endParaRPr>
        </a:p>
      </dgm:t>
    </dgm:pt>
    <dgm:pt modelId="{18DF9768-6F73-40FB-8638-DC70DB1A2329}">
      <dgm:prSet phldrT="[Text]" custT="1"/>
      <dgm:spPr>
        <a:solidFill>
          <a:srgbClr val="92D050"/>
        </a:solidFill>
      </dgm:spPr>
      <dgm:t>
        <a:bodyPr/>
        <a:lstStyle/>
        <a:p>
          <a:r>
            <a:rPr lang="en-US" sz="1600" b="1" dirty="0" err="1" smtClean="0">
              <a:latin typeface="Arial" pitchFamily="34" charset="0"/>
              <a:cs typeface="Arial" pitchFamily="34" charset="0"/>
            </a:rPr>
            <a:t>Consumo</a:t>
          </a:r>
          <a:endParaRPr lang="en-US" sz="1600" b="1" dirty="0" smtClean="0">
            <a:latin typeface="Arial" pitchFamily="34" charset="0"/>
            <a:cs typeface="Arial" pitchFamily="34" charset="0"/>
          </a:endParaRPr>
        </a:p>
        <a:p>
          <a:r>
            <a:rPr lang="en-US" sz="1400" dirty="0" err="1" smtClean="0">
              <a:latin typeface="Arial" pitchFamily="34" charset="0"/>
              <a:cs typeface="Arial" pitchFamily="34" charset="0"/>
            </a:rPr>
            <a:t>Cambiar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padrones</a:t>
          </a:r>
          <a:r>
            <a:rPr lang="en-US" sz="1400" dirty="0" smtClean="0">
              <a:latin typeface="Arial" pitchFamily="34" charset="0"/>
              <a:cs typeface="Arial" pitchFamily="34" charset="0"/>
            </a:rPr>
            <a:t> de </a:t>
          </a:r>
          <a:r>
            <a:rPr lang="en-US" sz="1400" dirty="0" err="1" smtClean="0">
              <a:latin typeface="Arial" pitchFamily="34" charset="0"/>
              <a:cs typeface="Arial" pitchFamily="34" charset="0"/>
            </a:rPr>
            <a:t>consumo</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hacia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estilos</a:t>
          </a:r>
          <a:r>
            <a:rPr lang="en-US" sz="1400" dirty="0" smtClean="0">
              <a:latin typeface="Arial" pitchFamily="34" charset="0"/>
              <a:cs typeface="Arial" pitchFamily="34" charset="0"/>
            </a:rPr>
            <a:t> de </a:t>
          </a:r>
          <a:r>
            <a:rPr lang="en-US" sz="1400" dirty="0" err="1" smtClean="0">
              <a:latin typeface="Arial" pitchFamily="34" charset="0"/>
              <a:cs typeface="Arial" pitchFamily="34" charset="0"/>
            </a:rPr>
            <a:t>vida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más</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sostenibles</a:t>
          </a:r>
          <a:endParaRPr lang="en-US" sz="1400" dirty="0">
            <a:latin typeface="Arial" pitchFamily="34" charset="0"/>
            <a:cs typeface="Arial" pitchFamily="34" charset="0"/>
          </a:endParaRPr>
        </a:p>
      </dgm:t>
    </dgm:pt>
    <dgm:pt modelId="{13CA6660-9DC1-41E6-BCF7-24D383CB9109}" type="parTrans" cxnId="{7585499E-A21F-4D97-A4D2-D04B5C8B0895}">
      <dgm:prSet/>
      <dgm:spPr/>
      <dgm:t>
        <a:bodyPr/>
        <a:lstStyle/>
        <a:p>
          <a:endParaRPr lang="en-US">
            <a:latin typeface="Arial" pitchFamily="34" charset="0"/>
            <a:cs typeface="Arial" pitchFamily="34" charset="0"/>
          </a:endParaRPr>
        </a:p>
      </dgm:t>
    </dgm:pt>
    <dgm:pt modelId="{CE06622E-1C57-4F1F-8535-3494A7B30B62}" type="sibTrans" cxnId="{7585499E-A21F-4D97-A4D2-D04B5C8B0895}">
      <dgm:prSet/>
      <dgm:spPr/>
      <dgm:t>
        <a:bodyPr/>
        <a:lstStyle/>
        <a:p>
          <a:endParaRPr lang="en-US">
            <a:latin typeface="Arial" pitchFamily="34" charset="0"/>
            <a:cs typeface="Arial" pitchFamily="34" charset="0"/>
          </a:endParaRPr>
        </a:p>
      </dgm:t>
    </dgm:pt>
    <dgm:pt modelId="{7BC51D18-AF5A-41D4-8D53-071C00B4A023}">
      <dgm:prSet phldrT="[Text]" custT="1"/>
      <dgm:spPr/>
      <dgm:t>
        <a:bodyPr/>
        <a:lstStyle/>
        <a:p>
          <a:r>
            <a:rPr lang="en-US" sz="1700" b="1" dirty="0" err="1" smtClean="0">
              <a:latin typeface="Arial" pitchFamily="34" charset="0"/>
              <a:cs typeface="Arial" pitchFamily="34" charset="0"/>
            </a:rPr>
            <a:t>Colaboración</a:t>
          </a:r>
          <a:endParaRPr lang="en-US" sz="1700" b="1" dirty="0" smtClean="0">
            <a:latin typeface="Arial" pitchFamily="34" charset="0"/>
            <a:cs typeface="Arial" pitchFamily="34" charset="0"/>
          </a:endParaRPr>
        </a:p>
        <a:p>
          <a:r>
            <a:rPr lang="en-US" sz="1400" dirty="0" err="1" smtClean="0">
              <a:latin typeface="Arial" pitchFamily="34" charset="0"/>
              <a:cs typeface="Arial" pitchFamily="34" charset="0"/>
            </a:rPr>
            <a:t>Formar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alianzas</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complejas</a:t>
          </a:r>
          <a:r>
            <a:rPr lang="en-US" sz="1400" dirty="0" smtClean="0">
              <a:latin typeface="Arial" pitchFamily="34" charset="0"/>
              <a:cs typeface="Arial" pitchFamily="34" charset="0"/>
            </a:rPr>
            <a:t>, co-</a:t>
          </a:r>
          <a:r>
            <a:rPr lang="en-US" sz="1400" dirty="0" err="1" smtClean="0">
              <a:latin typeface="Arial" pitchFamily="34" charset="0"/>
              <a:cs typeface="Arial" pitchFamily="34" charset="0"/>
            </a:rPr>
            <a:t>innovación</a:t>
          </a:r>
          <a:endParaRPr lang="en-US" sz="1400" dirty="0">
            <a:latin typeface="Arial" pitchFamily="34" charset="0"/>
            <a:cs typeface="Arial" pitchFamily="34" charset="0"/>
          </a:endParaRPr>
        </a:p>
      </dgm:t>
    </dgm:pt>
    <dgm:pt modelId="{E64FD7E8-6499-4EE9-A177-336F40E4E1BB}" type="parTrans" cxnId="{78FB8ACD-3DB7-4A16-B3F6-696A26C9D5C4}">
      <dgm:prSet/>
      <dgm:spPr/>
      <dgm:t>
        <a:bodyPr/>
        <a:lstStyle/>
        <a:p>
          <a:endParaRPr lang="en-US">
            <a:latin typeface="Arial" pitchFamily="34" charset="0"/>
            <a:cs typeface="Arial" pitchFamily="34" charset="0"/>
          </a:endParaRPr>
        </a:p>
      </dgm:t>
    </dgm:pt>
    <dgm:pt modelId="{C30E298D-0B23-47C5-B9F8-863833E44A2D}" type="sibTrans" cxnId="{78FB8ACD-3DB7-4A16-B3F6-696A26C9D5C4}">
      <dgm:prSet/>
      <dgm:spPr/>
      <dgm:t>
        <a:bodyPr/>
        <a:lstStyle/>
        <a:p>
          <a:endParaRPr lang="en-US">
            <a:latin typeface="Arial" pitchFamily="34" charset="0"/>
            <a:cs typeface="Arial" pitchFamily="34" charset="0"/>
          </a:endParaRPr>
        </a:p>
      </dgm:t>
    </dgm:pt>
    <dgm:pt modelId="{452F7FC8-5E49-405A-9201-15530CDAA285}" type="pres">
      <dgm:prSet presAssocID="{55B6BAAC-A341-4BC1-BDA3-0860B968549F}" presName="matrix" presStyleCnt="0">
        <dgm:presLayoutVars>
          <dgm:chMax val="1"/>
          <dgm:dir/>
          <dgm:resizeHandles val="exact"/>
        </dgm:presLayoutVars>
      </dgm:prSet>
      <dgm:spPr/>
      <dgm:t>
        <a:bodyPr/>
        <a:lstStyle/>
        <a:p>
          <a:endParaRPr lang="en-US"/>
        </a:p>
      </dgm:t>
    </dgm:pt>
    <dgm:pt modelId="{97975A11-2F4D-41BC-BA01-E1A3B94B3686}" type="pres">
      <dgm:prSet presAssocID="{55B6BAAC-A341-4BC1-BDA3-0860B968549F}" presName="diamond" presStyleLbl="bgShp" presStyleIdx="0" presStyleCnt="1"/>
      <dgm:spPr/>
    </dgm:pt>
    <dgm:pt modelId="{31BFA52E-157E-42C0-AC08-03B529D0B3DD}" type="pres">
      <dgm:prSet presAssocID="{55B6BAAC-A341-4BC1-BDA3-0860B968549F}" presName="quad1" presStyleLbl="node1" presStyleIdx="0" presStyleCnt="4" custScaleX="106610">
        <dgm:presLayoutVars>
          <dgm:chMax val="0"/>
          <dgm:chPref val="0"/>
          <dgm:bulletEnabled val="1"/>
        </dgm:presLayoutVars>
      </dgm:prSet>
      <dgm:spPr/>
      <dgm:t>
        <a:bodyPr/>
        <a:lstStyle/>
        <a:p>
          <a:endParaRPr lang="en-US"/>
        </a:p>
      </dgm:t>
    </dgm:pt>
    <dgm:pt modelId="{E70556BD-C7B9-418D-8E00-23A3CA92F55E}" type="pres">
      <dgm:prSet presAssocID="{55B6BAAC-A341-4BC1-BDA3-0860B968549F}" presName="quad2" presStyleLbl="node1" presStyleIdx="1" presStyleCnt="4">
        <dgm:presLayoutVars>
          <dgm:chMax val="0"/>
          <dgm:chPref val="0"/>
          <dgm:bulletEnabled val="1"/>
        </dgm:presLayoutVars>
      </dgm:prSet>
      <dgm:spPr/>
      <dgm:t>
        <a:bodyPr/>
        <a:lstStyle/>
        <a:p>
          <a:endParaRPr lang="en-US"/>
        </a:p>
      </dgm:t>
    </dgm:pt>
    <dgm:pt modelId="{CC643129-DE37-4468-B3EE-F9368084683A}" type="pres">
      <dgm:prSet presAssocID="{55B6BAAC-A341-4BC1-BDA3-0860B968549F}" presName="quad3" presStyleLbl="node1" presStyleIdx="2" presStyleCnt="4">
        <dgm:presLayoutVars>
          <dgm:chMax val="0"/>
          <dgm:chPref val="0"/>
          <dgm:bulletEnabled val="1"/>
        </dgm:presLayoutVars>
      </dgm:prSet>
      <dgm:spPr/>
      <dgm:t>
        <a:bodyPr/>
        <a:lstStyle/>
        <a:p>
          <a:endParaRPr lang="en-US"/>
        </a:p>
      </dgm:t>
    </dgm:pt>
    <dgm:pt modelId="{24137D68-C350-4334-8A6F-90C8A6A46D79}" type="pres">
      <dgm:prSet presAssocID="{55B6BAAC-A341-4BC1-BDA3-0860B968549F}" presName="quad4" presStyleLbl="node1" presStyleIdx="3" presStyleCnt="4">
        <dgm:presLayoutVars>
          <dgm:chMax val="0"/>
          <dgm:chPref val="0"/>
          <dgm:bulletEnabled val="1"/>
        </dgm:presLayoutVars>
      </dgm:prSet>
      <dgm:spPr/>
      <dgm:t>
        <a:bodyPr/>
        <a:lstStyle/>
        <a:p>
          <a:endParaRPr lang="en-US"/>
        </a:p>
      </dgm:t>
    </dgm:pt>
  </dgm:ptLst>
  <dgm:cxnLst>
    <dgm:cxn modelId="{930F649D-54BA-4E4A-A717-95711E4AA705}" type="presOf" srcId="{876693F1-EB9E-41EA-B423-8672701F90D9}" destId="{31BFA52E-157E-42C0-AC08-03B529D0B3DD}" srcOrd="0" destOrd="0" presId="urn:microsoft.com/office/officeart/2005/8/layout/matrix3"/>
    <dgm:cxn modelId="{5A7D4D2A-7187-4A5E-A9E9-6E2A71EF95D0}" type="presOf" srcId="{7BC51D18-AF5A-41D4-8D53-071C00B4A023}" destId="{24137D68-C350-4334-8A6F-90C8A6A46D79}" srcOrd="0" destOrd="0" presId="urn:microsoft.com/office/officeart/2005/8/layout/matrix3"/>
    <dgm:cxn modelId="{78FB8ACD-3DB7-4A16-B3F6-696A26C9D5C4}" srcId="{55B6BAAC-A341-4BC1-BDA3-0860B968549F}" destId="{7BC51D18-AF5A-41D4-8D53-071C00B4A023}" srcOrd="3" destOrd="0" parTransId="{E64FD7E8-6499-4EE9-A177-336F40E4E1BB}" sibTransId="{C30E298D-0B23-47C5-B9F8-863833E44A2D}"/>
    <dgm:cxn modelId="{8A64CF67-8D5A-4F04-ABE6-B5780E20A4CD}" type="presOf" srcId="{55B6BAAC-A341-4BC1-BDA3-0860B968549F}" destId="{452F7FC8-5E49-405A-9201-15530CDAA285}" srcOrd="0" destOrd="0" presId="urn:microsoft.com/office/officeart/2005/8/layout/matrix3"/>
    <dgm:cxn modelId="{F005A7BE-C06B-4836-9ED9-105F5DDF7193}" srcId="{55B6BAAC-A341-4BC1-BDA3-0860B968549F}" destId="{876693F1-EB9E-41EA-B423-8672701F90D9}" srcOrd="0" destOrd="0" parTransId="{D623FEA5-0AF5-442C-AB8D-502039A20BB3}" sibTransId="{12E225EB-FA05-469F-A5C8-6767BFA4DF4D}"/>
    <dgm:cxn modelId="{A0012ABF-C920-44EA-9A33-13C0584D2695}" type="presOf" srcId="{A2E163BE-61B6-481D-BE7C-6F3D20D5D9D6}" destId="{E70556BD-C7B9-418D-8E00-23A3CA92F55E}" srcOrd="0" destOrd="0" presId="urn:microsoft.com/office/officeart/2005/8/layout/matrix3"/>
    <dgm:cxn modelId="{6D1C97EE-6656-4D07-B602-4F2B22799787}" type="presOf" srcId="{18DF9768-6F73-40FB-8638-DC70DB1A2329}" destId="{CC643129-DE37-4468-B3EE-F9368084683A}" srcOrd="0" destOrd="0" presId="urn:microsoft.com/office/officeart/2005/8/layout/matrix3"/>
    <dgm:cxn modelId="{7585499E-A21F-4D97-A4D2-D04B5C8B0895}" srcId="{55B6BAAC-A341-4BC1-BDA3-0860B968549F}" destId="{18DF9768-6F73-40FB-8638-DC70DB1A2329}" srcOrd="2" destOrd="0" parTransId="{13CA6660-9DC1-41E6-BCF7-24D383CB9109}" sibTransId="{CE06622E-1C57-4F1F-8535-3494A7B30B62}"/>
    <dgm:cxn modelId="{B29708E7-90E2-4917-A967-BD2C15B82502}" srcId="{55B6BAAC-A341-4BC1-BDA3-0860B968549F}" destId="{A2E163BE-61B6-481D-BE7C-6F3D20D5D9D6}" srcOrd="1" destOrd="0" parTransId="{B4C2D66D-20EB-4F47-B5DA-E85DB51F2FFE}" sibTransId="{5625D846-59AC-4F14-A802-1A72A83E6811}"/>
    <dgm:cxn modelId="{BD602400-6601-4721-9416-4050759D955B}" type="presParOf" srcId="{452F7FC8-5E49-405A-9201-15530CDAA285}" destId="{97975A11-2F4D-41BC-BA01-E1A3B94B3686}" srcOrd="0" destOrd="0" presId="urn:microsoft.com/office/officeart/2005/8/layout/matrix3"/>
    <dgm:cxn modelId="{F2DF3BBF-4AF7-4B3D-9861-E21C0A0D1FA9}" type="presParOf" srcId="{452F7FC8-5E49-405A-9201-15530CDAA285}" destId="{31BFA52E-157E-42C0-AC08-03B529D0B3DD}" srcOrd="1" destOrd="0" presId="urn:microsoft.com/office/officeart/2005/8/layout/matrix3"/>
    <dgm:cxn modelId="{F67F452B-2ECF-43D9-AF3E-FC8389E344DF}" type="presParOf" srcId="{452F7FC8-5E49-405A-9201-15530CDAA285}" destId="{E70556BD-C7B9-418D-8E00-23A3CA92F55E}" srcOrd="2" destOrd="0" presId="urn:microsoft.com/office/officeart/2005/8/layout/matrix3"/>
    <dgm:cxn modelId="{5A6516A1-899C-4D88-A17B-B730062051F0}" type="presParOf" srcId="{452F7FC8-5E49-405A-9201-15530CDAA285}" destId="{CC643129-DE37-4468-B3EE-F9368084683A}" srcOrd="3" destOrd="0" presId="urn:microsoft.com/office/officeart/2005/8/layout/matrix3"/>
    <dgm:cxn modelId="{9CDA0261-75C0-4E9C-94F1-18211C88972E}" type="presParOf" srcId="{452F7FC8-5E49-405A-9201-15530CDAA285}" destId="{24137D68-C350-4334-8A6F-90C8A6A46D7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atin typeface="Arial" charset="0"/>
              </a:defRPr>
            </a:lvl1pPr>
          </a:lstStyle>
          <a:p>
            <a:pPr>
              <a:defRPr/>
            </a:pPr>
            <a:fld id="{8B80309B-4A2F-4427-936E-57AA3D53B72A}" type="datetimeFigureOut">
              <a:rPr lang="en-US"/>
              <a:pPr>
                <a:defRPr/>
              </a:pPr>
              <a:t>10/21/2013</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atin typeface="Arial" charset="0"/>
              </a:defRPr>
            </a:lvl1pPr>
          </a:lstStyle>
          <a:p>
            <a:pPr>
              <a:defRPr/>
            </a:pPr>
            <a:fld id="{4B6DEEB7-37DE-4C55-A7C7-7E71E230BE68}" type="slidenum">
              <a:rPr lang="en-US"/>
              <a:pPr>
                <a:defRPr/>
              </a:pPr>
              <a:t>‹Nº›</a:t>
            </a:fld>
            <a:endParaRPr lang="en-US"/>
          </a:p>
        </p:txBody>
      </p:sp>
    </p:spTree>
    <p:extLst>
      <p:ext uri="{BB962C8B-B14F-4D97-AF65-F5344CB8AC3E}">
        <p14:creationId xmlns:p14="http://schemas.microsoft.com/office/powerpoint/2010/main" val="2031043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53AE45B-0760-4391-A453-C8BC0275C4D3}" type="datetimeFigureOut">
              <a:rPr lang="en-US"/>
              <a:pPr>
                <a:defRPr/>
              </a:pPr>
              <a:t>10/21/2013</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6FB0AE1-C167-465D-B02C-6C718A8C2853}" type="slidenum">
              <a:rPr lang="en-US"/>
              <a:pPr>
                <a:defRPr/>
              </a:pPr>
              <a:t>‹Nº›</a:t>
            </a:fld>
            <a:endParaRPr lang="en-US"/>
          </a:p>
        </p:txBody>
      </p:sp>
    </p:spTree>
    <p:extLst>
      <p:ext uri="{BB962C8B-B14F-4D97-AF65-F5344CB8AC3E}">
        <p14:creationId xmlns:p14="http://schemas.microsoft.com/office/powerpoint/2010/main" val="457664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mn-ea"/>
        <a:cs typeface="+mn-cs"/>
      </a:defRPr>
    </a:lvl1pPr>
    <a:lvl2pPr marL="457200" algn="l" rtl="0" eaLnBrk="0" fontAlgn="base" hangingPunct="0">
      <a:spcBef>
        <a:spcPct val="30000"/>
      </a:spcBef>
      <a:spcAft>
        <a:spcPct val="0"/>
      </a:spcAft>
      <a:defRPr sz="1000" kern="1200">
        <a:solidFill>
          <a:schemeClr val="tx1"/>
        </a:solidFill>
        <a:latin typeface="+mn-lt"/>
        <a:ea typeface="+mn-ea"/>
        <a:cs typeface="+mn-cs"/>
      </a:defRPr>
    </a:lvl2pPr>
    <a:lvl3pPr marL="914400" algn="l" rtl="0" eaLnBrk="0" fontAlgn="base" hangingPunct="0">
      <a:spcBef>
        <a:spcPct val="30000"/>
      </a:spcBef>
      <a:spcAft>
        <a:spcPct val="0"/>
      </a:spcAft>
      <a:defRPr sz="1000" kern="1200">
        <a:solidFill>
          <a:schemeClr val="tx1"/>
        </a:solidFill>
        <a:latin typeface="+mn-lt"/>
        <a:ea typeface="+mn-ea"/>
        <a:cs typeface="+mn-cs"/>
      </a:defRPr>
    </a:lvl3pPr>
    <a:lvl4pPr marL="1371600" algn="l" rtl="0" eaLnBrk="0" fontAlgn="base" hangingPunct="0">
      <a:spcBef>
        <a:spcPct val="30000"/>
      </a:spcBef>
      <a:spcAft>
        <a:spcPct val="0"/>
      </a:spcAft>
      <a:defRPr sz="1000" kern="1200">
        <a:solidFill>
          <a:schemeClr val="tx1"/>
        </a:solidFill>
        <a:latin typeface="+mn-lt"/>
        <a:ea typeface="+mn-ea"/>
        <a:cs typeface="+mn-cs"/>
      </a:defRPr>
    </a:lvl4pPr>
    <a:lvl5pPr marL="1828800"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6714D2-8A24-4155-B593-2D9EF3535D41}"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67162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000" dirty="0" smtClean="0">
                <a:latin typeface="Arial" pitchFamily="34" charset="0"/>
                <a:cs typeface="Arial" pitchFamily="34" charset="0"/>
              </a:rPr>
              <a:t>La mayor parte del crecimiento económico se producirá en países en vías de desarrollo y en economías emergentes.</a:t>
            </a:r>
            <a:endParaRPr lang="en-US" sz="1000" dirty="0" smtClean="0">
              <a:latin typeface="Arial" pitchFamily="34" charset="0"/>
              <a:cs typeface="Arial" pitchFamily="34" charset="0"/>
            </a:endParaRPr>
          </a:p>
          <a:p>
            <a:endParaRPr lang="es-ES" sz="1000" b="1" dirty="0" smtClean="0">
              <a:latin typeface="Arial" pitchFamily="34" charset="0"/>
              <a:cs typeface="Arial" pitchFamily="34" charset="0"/>
            </a:endParaRPr>
          </a:p>
          <a:p>
            <a:r>
              <a:rPr lang="es-ES" sz="1000" b="1" dirty="0" smtClean="0">
                <a:latin typeface="Arial" pitchFamily="34" charset="0"/>
                <a:cs typeface="Arial" pitchFamily="34" charset="0"/>
              </a:rPr>
              <a:t>Figura en la parte inferior izquierda: </a:t>
            </a:r>
            <a:r>
              <a:rPr lang="es-ES" sz="1000" dirty="0" smtClean="0">
                <a:latin typeface="Arial" pitchFamily="34" charset="0"/>
                <a:cs typeface="Arial" pitchFamily="34" charset="0"/>
              </a:rPr>
              <a:t>Muchas personas mejorarán su posición económica alcanzando un nivel de vida de clase media, y consumiendo muchos más recursos per cápita.</a:t>
            </a:r>
            <a:endParaRPr lang="en-US" sz="1000" dirty="0" smtClean="0">
              <a:latin typeface="Arial" pitchFamily="34" charset="0"/>
              <a:cs typeface="Arial" pitchFamily="34" charset="0"/>
            </a:endParaRPr>
          </a:p>
          <a:p>
            <a:endParaRPr lang="es-ES" sz="1000" b="1" dirty="0" smtClean="0">
              <a:latin typeface="Arial" pitchFamily="34" charset="0"/>
              <a:cs typeface="Arial" pitchFamily="34" charset="0"/>
            </a:endParaRPr>
          </a:p>
          <a:p>
            <a:r>
              <a:rPr lang="es-ES" sz="1000" b="1" dirty="0" smtClean="0">
                <a:latin typeface="Arial" pitchFamily="34" charset="0"/>
                <a:cs typeface="Arial" pitchFamily="34" charset="0"/>
              </a:rPr>
              <a:t>Transición: </a:t>
            </a:r>
            <a:r>
              <a:rPr lang="es-ES" sz="1000" dirty="0" smtClean="0">
                <a:latin typeface="Arial" pitchFamily="34" charset="0"/>
                <a:cs typeface="Arial" pitchFamily="34" charset="0"/>
              </a:rPr>
              <a:t>Las respuestas políticas para gestionar ese crecimiento a menudo se desarrollan en compartimentos aislados, condicionados por presiones políticas locales a corto plazo. Seguir invirtiendo en tipos de infraestructuras contaminantes o energéticamente ineficientes y optar por formas de vida consumistas, con una gran huella ecológica, son ejemplos de opciones que frecuentemente se caracterizan por la inercia resultante de objetivos a corto plazo e interés propio.</a:t>
            </a:r>
            <a:endParaRPr lang="en-US" sz="1000" dirty="0" smtClean="0">
              <a:latin typeface="Arial" pitchFamily="34" charset="0"/>
              <a:cs typeface="Arial" pitchFamily="34" charset="0"/>
            </a:endParaRPr>
          </a:p>
          <a:p>
            <a:endParaRPr lang="es-ES" sz="1000" b="1" dirty="0" smtClean="0">
              <a:latin typeface="Arial" pitchFamily="34" charset="0"/>
              <a:cs typeface="Arial" pitchFamily="34" charset="0"/>
            </a:endParaRPr>
          </a:p>
          <a:p>
            <a:r>
              <a:rPr lang="es-ES" sz="1000" b="1" dirty="0" smtClean="0">
                <a:latin typeface="Arial" pitchFamily="34" charset="0"/>
                <a:cs typeface="Arial" pitchFamily="34" charset="0"/>
              </a:rPr>
              <a:t>Figura en la parte superior derecha: </a:t>
            </a:r>
            <a:r>
              <a:rPr lang="es-ES" sz="1000" dirty="0" smtClean="0">
                <a:latin typeface="Arial" pitchFamily="34" charset="0"/>
                <a:cs typeface="Arial" pitchFamily="34" charset="0"/>
              </a:rPr>
              <a:t>Por otro lado, en términos de deterioro, las emisiones de gases de efecto invernadero siguen aumentando, especialmente en el los países en vías de desarrollo y sobre todo en los países BRIC (Brasil, Rusia, India y China), las economías con mayor crecimiento económico.</a:t>
            </a:r>
            <a:endParaRPr lang="en-US" sz="1000" dirty="0" smtClean="0">
              <a:latin typeface="Arial" pitchFamily="34" charset="0"/>
              <a:cs typeface="Arial" pitchFamily="34" charset="0"/>
            </a:endParaRPr>
          </a:p>
          <a:p>
            <a:endParaRPr lang="es-ES" sz="1000" b="1" dirty="0" smtClean="0">
              <a:latin typeface="Arial" pitchFamily="34" charset="0"/>
              <a:cs typeface="Arial" pitchFamily="34" charset="0"/>
            </a:endParaRPr>
          </a:p>
          <a:p>
            <a:r>
              <a:rPr lang="es-ES" sz="1000" b="1" dirty="0" smtClean="0">
                <a:latin typeface="Arial" pitchFamily="34" charset="0"/>
                <a:cs typeface="Arial" pitchFamily="34" charset="0"/>
              </a:rPr>
              <a:t>Figura en la parte central derecha:</a:t>
            </a:r>
            <a:r>
              <a:rPr lang="es-ES" sz="1000" dirty="0" smtClean="0">
                <a:latin typeface="Arial" pitchFamily="34" charset="0"/>
                <a:cs typeface="Arial" pitchFamily="34" charset="0"/>
              </a:rPr>
              <a:t> El deterioro ambiental también compromete la calidad de vida. El uso intensivo de los recursos naturales continuará impactando negativamente nuestros ecosistemas, especialmente el agua dulce. El número de personas que vive en áreas de estrés hídrico aumentará considerablemente.</a:t>
            </a:r>
            <a:endParaRPr lang="en-US" sz="10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16FB0AE1-C167-465D-B02C-6C718A8C2853}" type="slidenum">
              <a:rPr lang="en-US" smtClean="0"/>
              <a:pPr>
                <a:defRPr/>
              </a:pPr>
              <a:t>11</a:t>
            </a:fld>
            <a:endParaRPr lang="en-US"/>
          </a:p>
        </p:txBody>
      </p:sp>
    </p:spTree>
    <p:extLst>
      <p:ext uri="{BB962C8B-B14F-4D97-AF65-F5344CB8AC3E}">
        <p14:creationId xmlns:p14="http://schemas.microsoft.com/office/powerpoint/2010/main" val="2836534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000" dirty="0" smtClean="0">
                <a:latin typeface="Arial" pitchFamily="34" charset="0"/>
                <a:cs typeface="Arial" pitchFamily="34" charset="0"/>
              </a:rPr>
              <a:t>Muchas personas mejorarán su posición económica alcanzando un nivel de vida de clase media, y consumiendo muchos más recursos per cápita.</a:t>
            </a:r>
            <a:endParaRPr lang="en-US" sz="1000" dirty="0" smtClean="0">
              <a:latin typeface="Arial" pitchFamily="34" charset="0"/>
              <a:cs typeface="Arial" pitchFamily="34" charset="0"/>
            </a:endParaRPr>
          </a:p>
          <a:p>
            <a:endParaRPr lang="es-ES" sz="1000" b="1" dirty="0" smtClean="0">
              <a:latin typeface="Arial" pitchFamily="34" charset="0"/>
              <a:cs typeface="Arial" pitchFamily="34" charset="0"/>
            </a:endParaRPr>
          </a:p>
          <a:p>
            <a:r>
              <a:rPr lang="es-ES" sz="1000" dirty="0" smtClean="0">
                <a:latin typeface="Arial" pitchFamily="34" charset="0"/>
                <a:cs typeface="Arial" pitchFamily="34" charset="0"/>
              </a:rPr>
              <a:t>Las respuestas políticas para gestionar ese crecimiento a menudo se desarrollan en compartimentos aislados, condicionados por presiones políticas locales a corto plazo. Seguir invirtiendo en tipos de infraestructuras contaminantes o energéticamente ineficientes y optar por formas de vida consumistas, con una gran huella ecológica, son ejemplos de opciones que frecuentemente se caracterizan por la inercia resultante de objetivos a corto plazo e interés propio.</a:t>
            </a:r>
            <a:endParaRPr lang="en-US" sz="1000" dirty="0" smtClean="0">
              <a:latin typeface="Arial" pitchFamily="34" charset="0"/>
              <a:cs typeface="Arial" pitchFamily="34" charset="0"/>
            </a:endParaRPr>
          </a:p>
          <a:p>
            <a:endParaRPr lang="es-ES" sz="10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6FB0AE1-C167-465D-B02C-6C718A8C2853}" type="slidenum">
              <a:rPr lang="en-US" smtClean="0"/>
              <a:pPr>
                <a:defRPr/>
              </a:pPr>
              <a:t>12</a:t>
            </a:fld>
            <a:endParaRPr lang="en-US"/>
          </a:p>
        </p:txBody>
      </p:sp>
    </p:spTree>
    <p:extLst>
      <p:ext uri="{BB962C8B-B14F-4D97-AF65-F5344CB8AC3E}">
        <p14:creationId xmlns:p14="http://schemas.microsoft.com/office/powerpoint/2010/main" val="1338771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000" dirty="0" smtClean="0">
                <a:latin typeface="Arial" pitchFamily="34" charset="0"/>
                <a:cs typeface="Arial" pitchFamily="34" charset="0"/>
              </a:rPr>
              <a:t>Por otro lado, en términos de deterioro, las emisiones de gases de efecto invernadero siguen aumentando, especialmente en el los países en vías de desarrollo y sobre todo en los países BRIC (Brasil, Rusia, India y China), las economías con mayor crecimiento económico.</a:t>
            </a:r>
            <a:endParaRPr lang="en-US" sz="1000" dirty="0" smtClean="0">
              <a:latin typeface="Arial" pitchFamily="34" charset="0"/>
              <a:cs typeface="Arial" pitchFamily="34" charset="0"/>
            </a:endParaRPr>
          </a:p>
          <a:p>
            <a:endParaRPr lang="es-ES" sz="1000" b="1" dirty="0" smtClean="0">
              <a:latin typeface="Arial" pitchFamily="34" charset="0"/>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6FB0AE1-C167-465D-B02C-6C718A8C2853}" type="slidenum">
              <a:rPr lang="en-US" smtClean="0"/>
              <a:pPr>
                <a:defRPr/>
              </a:pPr>
              <a:t>13</a:t>
            </a:fld>
            <a:endParaRPr lang="en-US"/>
          </a:p>
        </p:txBody>
      </p:sp>
    </p:spTree>
    <p:extLst>
      <p:ext uri="{BB962C8B-B14F-4D97-AF65-F5344CB8AC3E}">
        <p14:creationId xmlns:p14="http://schemas.microsoft.com/office/powerpoint/2010/main" val="2931032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z="1100" smtClean="0">
                <a:latin typeface="Arial" charset="0"/>
                <a:cs typeface="Arial" charset="0"/>
              </a:rPr>
              <a:t>Este diagrama resume el desafío del desarrollo sostenible: satisfacer las necesidades de humanidad dentro de los límites ecológicos del planeta. </a:t>
            </a:r>
          </a:p>
          <a:p>
            <a:pPr eaLnBrk="1" hangingPunct="1">
              <a:spcBef>
                <a:spcPct val="0"/>
              </a:spcBef>
            </a:pPr>
            <a:endParaRPr lang="es-ES" sz="1100" smtClean="0">
              <a:latin typeface="Arial" charset="0"/>
              <a:cs typeface="Arial" charset="0"/>
            </a:endParaRPr>
          </a:p>
          <a:p>
            <a:pPr eaLnBrk="1" hangingPunct="1">
              <a:spcBef>
                <a:spcPct val="0"/>
              </a:spcBef>
            </a:pPr>
            <a:r>
              <a:rPr lang="es-ES" sz="1100" smtClean="0">
                <a:latin typeface="Arial" charset="0"/>
                <a:cs typeface="Arial" charset="0"/>
              </a:rPr>
              <a:t>El análisis muestra el rendimiento actual de los diversos países según el Índice de Desarrollo Humano (IDH) del Programa de Naciones Unidas para el Desarrollo (PNUD) y la Huella Ecológica de </a:t>
            </a:r>
            <a:r>
              <a:rPr lang="es-ES" sz="1100" i="1" smtClean="0">
                <a:latin typeface="Arial" charset="0"/>
                <a:cs typeface="Arial" charset="0"/>
              </a:rPr>
              <a:t>Global Footprint Network</a:t>
            </a:r>
            <a:r>
              <a:rPr lang="es-ES" sz="1100" smtClean="0">
                <a:latin typeface="Arial" charset="0"/>
                <a:cs typeface="Arial" charset="0"/>
              </a:rPr>
              <a:t>. </a:t>
            </a:r>
          </a:p>
          <a:p>
            <a:pPr eaLnBrk="1" hangingPunct="1">
              <a:spcBef>
                <a:spcPct val="0"/>
              </a:spcBef>
              <a:buFontTx/>
              <a:buChar char="-"/>
            </a:pPr>
            <a:r>
              <a:rPr lang="es-ES" sz="1100" smtClean="0">
                <a:latin typeface="Arial" charset="0"/>
                <a:cs typeface="Arial" charset="0"/>
              </a:rPr>
              <a:t>En los países situados a la izquierda de la línea vertical correspondiente a una puntuación inferior a 0,8 según el IDH, no se ha alcanzado un alto nivel de desarrollo según la definición del PNUD. </a:t>
            </a:r>
          </a:p>
          <a:p>
            <a:pPr eaLnBrk="1" hangingPunct="1">
              <a:spcBef>
                <a:spcPct val="0"/>
              </a:spcBef>
              <a:buFontTx/>
              <a:buChar char="-"/>
            </a:pPr>
            <a:r>
              <a:rPr lang="es-ES" sz="1100" smtClean="0">
                <a:latin typeface="Arial" charset="0"/>
                <a:cs typeface="Arial" charset="0"/>
              </a:rPr>
              <a:t>En los países situados por encima de la línea de puntos horizontal y a la derecha de la línea vertical se ha alcanzado un alto nivel de desarrollo, pero se impone a la naturaleza más exigencias de las que ésta podría tolerar si toda la población mundial compartiría dichas formas de vida. </a:t>
            </a:r>
          </a:p>
          <a:p>
            <a:pPr eaLnBrk="1" hangingPunct="1">
              <a:spcBef>
                <a:spcPct val="0"/>
              </a:spcBef>
            </a:pPr>
            <a:endParaRPr lang="es-ES" sz="1100" smtClean="0">
              <a:latin typeface="Arial" charset="0"/>
              <a:cs typeface="Arial" charset="0"/>
            </a:endParaRPr>
          </a:p>
          <a:p>
            <a:pPr eaLnBrk="1" hangingPunct="1">
              <a:spcBef>
                <a:spcPct val="0"/>
              </a:spcBef>
            </a:pPr>
            <a:r>
              <a:rPr lang="es-ES" sz="1100" smtClean="0">
                <a:latin typeface="Arial" charset="0"/>
                <a:cs typeface="Arial" charset="0"/>
              </a:rPr>
              <a:t>Para avanzar hacia un futuro sostenible, todas las dimensiones de este diagrama deberán ser abordadas: los conceptos de éxito y progreso, la biocapacidad disponible por persona, así como apoyar a los países a mejorar sus niveles de desarrollo o a reducir su impacto ecológico (varios países afrontan ambos retos al mismo tiempo).</a:t>
            </a:r>
            <a:endParaRPr lang="en-US" sz="1100" smtClean="0">
              <a:latin typeface="Arial" charset="0"/>
              <a:cs typeface="Arial" charset="0"/>
            </a:endParaRP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25A871-80D8-417C-9301-F351F2FDE952}"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1883940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z="1100" smtClean="0">
                <a:latin typeface="Arial" charset="0"/>
                <a:cs typeface="Arial" charset="0"/>
              </a:rPr>
              <a:t>En colaboración con </a:t>
            </a:r>
            <a:r>
              <a:rPr lang="es-ES" sz="1100" i="1" smtClean="0">
                <a:latin typeface="Arial" charset="0"/>
                <a:cs typeface="Arial" charset="0"/>
              </a:rPr>
              <a:t>Global Footprint Network</a:t>
            </a:r>
            <a:r>
              <a:rPr lang="es-ES" sz="1100" smtClean="0">
                <a:latin typeface="Arial" charset="0"/>
                <a:cs typeface="Arial" charset="0"/>
              </a:rPr>
              <a:t>, hemos calculado la huella ecológica del escenario de </a:t>
            </a:r>
            <a:r>
              <a:rPr lang="es-ES" sz="1100" i="1" smtClean="0">
                <a:latin typeface="Arial" charset="0"/>
                <a:cs typeface="Arial" charset="0"/>
              </a:rPr>
              <a:t>Visión 2050 </a:t>
            </a:r>
            <a:r>
              <a:rPr lang="es-ES" sz="1100" smtClean="0">
                <a:latin typeface="Arial" charset="0"/>
                <a:cs typeface="Arial" charset="0"/>
              </a:rPr>
              <a:t>, comparándola con la huella que tendríamos de seguir haciendo negocios como hasta ahora (“business as usual”). </a:t>
            </a:r>
          </a:p>
          <a:p>
            <a:pPr eaLnBrk="1" hangingPunct="1">
              <a:spcBef>
                <a:spcPct val="0"/>
              </a:spcBef>
            </a:pPr>
            <a:endParaRPr lang="es-ES" sz="1100" smtClean="0">
              <a:latin typeface="Arial" charset="0"/>
              <a:cs typeface="Arial" charset="0"/>
            </a:endParaRPr>
          </a:p>
          <a:p>
            <a:pPr eaLnBrk="1" hangingPunct="1">
              <a:spcBef>
                <a:spcPct val="0"/>
              </a:spcBef>
            </a:pPr>
            <a:r>
              <a:rPr lang="es-ES" sz="1100" smtClean="0">
                <a:latin typeface="Arial" charset="0"/>
                <a:cs typeface="Arial" charset="0"/>
              </a:rPr>
              <a:t>Vemos que para 2050, a pesar del crecimiento demográfico, la humanidad utilizará el equivalente a algo más de un planeta, gracias a los cambios que planteamos en </a:t>
            </a:r>
            <a:r>
              <a:rPr lang="es-ES" sz="1100" i="1" smtClean="0">
                <a:latin typeface="Arial" charset="0"/>
                <a:cs typeface="Arial" charset="0"/>
              </a:rPr>
              <a:t>Visión 2050</a:t>
            </a:r>
            <a:r>
              <a:rPr lang="es-ES" sz="1100" smtClean="0">
                <a:latin typeface="Arial" charset="0"/>
                <a:cs typeface="Arial" charset="0"/>
              </a:rPr>
              <a:t>, a diferencia de los 2,3 planetas que necesitaríamos de seguir por la senda actual. </a:t>
            </a:r>
          </a:p>
          <a:p>
            <a:pPr eaLnBrk="1" hangingPunct="1">
              <a:spcBef>
                <a:spcPct val="0"/>
              </a:spcBef>
            </a:pPr>
            <a:endParaRPr lang="es-ES" sz="1100" smtClean="0">
              <a:latin typeface="Arial" charset="0"/>
              <a:cs typeface="Arial" charset="0"/>
            </a:endParaRPr>
          </a:p>
          <a:p>
            <a:pPr eaLnBrk="1" hangingPunct="1">
              <a:spcBef>
                <a:spcPct val="0"/>
              </a:spcBef>
            </a:pPr>
            <a:r>
              <a:rPr lang="es-ES" sz="1100" smtClean="0">
                <a:latin typeface="Arial" charset="0"/>
                <a:cs typeface="Arial" charset="0"/>
              </a:rPr>
              <a:t>El mundo estará en una posición mucho mejor si mantenemos el rumbo de la hoja de ruta delineada, con la posibilidad de reducir el uso de recursos a un solo planeta a finales de la década de 2050 o principios de la década de 2060.</a:t>
            </a:r>
            <a:endParaRPr lang="en-US" sz="1100" smtClean="0">
              <a:latin typeface="Arial" charset="0"/>
              <a:cs typeface="Arial" charset="0"/>
            </a:endParaRPr>
          </a:p>
          <a:p>
            <a:pPr eaLnBrk="1" hangingPunct="1">
              <a:spcBef>
                <a:spcPct val="0"/>
              </a:spcBef>
            </a:pPr>
            <a:endParaRPr lang="en-US" sz="110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D55A25-90CD-4C82-8843-8C1108789E75}"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2706722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62500" lnSpcReduction="20000"/>
          </a:bodyPr>
          <a:lstStyle/>
          <a:p>
            <a:pPr>
              <a:defRPr/>
            </a:pPr>
            <a:r>
              <a:rPr lang="es-ES" sz="1100" dirty="0" smtClean="0">
                <a:latin typeface="Arial" pitchFamily="34" charset="0"/>
                <a:cs typeface="Arial" pitchFamily="34" charset="0"/>
              </a:rPr>
              <a:t>La conclusión de la perspectiva “</a:t>
            </a:r>
            <a:r>
              <a:rPr lang="es-ES" sz="1100" dirty="0" err="1" smtClean="0">
                <a:latin typeface="Arial" pitchFamily="34" charset="0"/>
                <a:cs typeface="Arial" pitchFamily="34" charset="0"/>
              </a:rPr>
              <a:t>business</a:t>
            </a:r>
            <a:r>
              <a:rPr lang="es-ES" sz="1100" dirty="0" smtClean="0">
                <a:latin typeface="Arial" pitchFamily="34" charset="0"/>
                <a:cs typeface="Arial" pitchFamily="34" charset="0"/>
              </a:rPr>
              <a:t> as usual” para 2050 es que el mundo avanza por un camino insostenible. En base a esta afirmación, hemos desarrollado una visión para 2050, respondiendo a la pregunta: ¿cómo sería el mundo si la humanidad asume el reto de la sostenibilidad? Nuestros objetivos no era planificar lo que pensamos que será, ni lo que tememos que sea, sino lo que podría ser.</a:t>
            </a:r>
            <a:endParaRPr lang="en-US" sz="1100" dirty="0" smtClean="0">
              <a:latin typeface="Arial" pitchFamily="34" charset="0"/>
              <a:cs typeface="Arial" pitchFamily="34" charset="0"/>
            </a:endParaRPr>
          </a:p>
          <a:p>
            <a:pPr>
              <a:defRPr/>
            </a:pPr>
            <a:endParaRPr lang="es-ES" sz="1100" dirty="0" smtClean="0">
              <a:latin typeface="Arial" pitchFamily="34" charset="0"/>
              <a:cs typeface="Arial" pitchFamily="34" charset="0"/>
            </a:endParaRPr>
          </a:p>
          <a:p>
            <a:pPr>
              <a:defRPr/>
            </a:pPr>
            <a:r>
              <a:rPr lang="es-ES" sz="1100" dirty="0" smtClean="0">
                <a:latin typeface="Arial" pitchFamily="34" charset="0"/>
                <a:cs typeface="Arial" pitchFamily="34" charset="0"/>
              </a:rPr>
              <a:t>Teniendo en cuenta las principales tendencias mundiales de cambio climático, crecimiento demográfico y urbanización - y asumiendo un esfuerzo determinado de las empresas, los gobiernos y la sociedad civil - Visión 2050 ofrece la mejor perspectiva posible para la población y el planeta en las próximas cuatro décadas.</a:t>
            </a:r>
            <a:endParaRPr lang="en-US" sz="1100" dirty="0" smtClean="0">
              <a:latin typeface="Arial" pitchFamily="34" charset="0"/>
              <a:cs typeface="Arial" pitchFamily="34" charset="0"/>
            </a:endParaRPr>
          </a:p>
          <a:p>
            <a:pPr>
              <a:defRPr/>
            </a:pPr>
            <a:endParaRPr lang="es-ES" sz="1100" dirty="0" smtClean="0">
              <a:latin typeface="Arial" pitchFamily="34" charset="0"/>
              <a:cs typeface="Arial" pitchFamily="34" charset="0"/>
            </a:endParaRPr>
          </a:p>
          <a:p>
            <a:pPr>
              <a:defRPr/>
            </a:pPr>
            <a:r>
              <a:rPr lang="es-ES" sz="1100" dirty="0" smtClean="0">
                <a:latin typeface="Arial" pitchFamily="34" charset="0"/>
                <a:cs typeface="Arial" pitchFamily="34" charset="0"/>
              </a:rPr>
              <a:t>Nuestra visión para 2050  puede ser resumida en una frase: 9.000 millones de personas viven bien, y dentro de los límites del planeta. En 2050, la población mundial se habrá empezado a estabilizar, debido fundamentalmente a la educación y a la atribución de poder económico para las mujeres, y a una mayor urbanización. Más de 6.000 millones de personas, es decir, dos tercios de la población, vivirán en las ciudades. Las personas tendrán los medios para satisfacer sus necesidades básicas, como llevar una vida digna y desempeñar tareas relevantes en sus comunidades. Tendrán acceso a alimentos, agua potable, higiene, vivienda, movilidad, educación y atención sanitaria suficiente para garantizar su bienestar.</a:t>
            </a:r>
            <a:endParaRPr lang="en-US" sz="1100" dirty="0" smtClean="0">
              <a:latin typeface="Arial" pitchFamily="34" charset="0"/>
              <a:cs typeface="Arial" pitchFamily="34" charset="0"/>
            </a:endParaRPr>
          </a:p>
          <a:p>
            <a:pPr>
              <a:defRPr/>
            </a:pPr>
            <a:endParaRPr lang="es-ES" sz="1100" b="1" dirty="0" smtClean="0">
              <a:latin typeface="Arial" pitchFamily="34" charset="0"/>
              <a:cs typeface="Arial" pitchFamily="34" charset="0"/>
            </a:endParaRPr>
          </a:p>
          <a:p>
            <a:pPr>
              <a:defRPr/>
            </a:pPr>
            <a:r>
              <a:rPr lang="es-ES" sz="1100" b="1" dirty="0" smtClean="0">
                <a:latin typeface="Arial" pitchFamily="34" charset="0"/>
                <a:cs typeface="Arial" pitchFamily="34" charset="0"/>
              </a:rPr>
              <a:t>Diversidad e interdependencia: </a:t>
            </a:r>
            <a:r>
              <a:rPr lang="es-ES" sz="1100" dirty="0" smtClean="0">
                <a:latin typeface="Arial" pitchFamily="34" charset="0"/>
                <a:cs typeface="Arial" pitchFamily="34" charset="0"/>
              </a:rPr>
              <a:t>Los países y culturas seguirán siendo diversos y heterogéneos, pero la educación secundaria generalizada y la conectividad universal harán que la gente tenga mayor conciencia de la realidad del planeta y de todos los que viven en él, desarrollando el ideal “Un mundo: personas y planeta”.</a:t>
            </a:r>
            <a:endParaRPr lang="en-US" sz="1100" dirty="0" smtClean="0">
              <a:latin typeface="Arial" pitchFamily="34" charset="0"/>
              <a:cs typeface="Arial" pitchFamily="34" charset="0"/>
            </a:endParaRPr>
          </a:p>
          <a:p>
            <a:pPr>
              <a:defRPr/>
            </a:pPr>
            <a:endParaRPr lang="es-ES" sz="1100" b="1" dirty="0" smtClean="0">
              <a:latin typeface="Arial" pitchFamily="34" charset="0"/>
              <a:cs typeface="Arial" pitchFamily="34" charset="0"/>
            </a:endParaRPr>
          </a:p>
          <a:p>
            <a:pPr>
              <a:defRPr/>
            </a:pPr>
            <a:r>
              <a:rPr lang="es-ES" sz="1100" b="1" dirty="0" smtClean="0">
                <a:latin typeface="Arial" pitchFamily="34" charset="0"/>
                <a:cs typeface="Arial" pitchFamily="34" charset="0"/>
              </a:rPr>
              <a:t>Una realidad económica diferente: </a:t>
            </a:r>
            <a:r>
              <a:rPr lang="es-ES" sz="1100" dirty="0" smtClean="0">
                <a:latin typeface="Arial" pitchFamily="34" charset="0"/>
                <a:cs typeface="Arial" pitchFamily="34" charset="0"/>
              </a:rPr>
              <a:t>El crecimiento económico se ha desacoplado de la destrucción de los ecosistemas y del consumo de materiales, y acoplado al desarrollo económico sostenible y al bienestar de la sociedad. La sociedad ha redefinido los conceptos de bienestar y de estilos de vida deseables, así como los fundamentos de pérdidas y ganancias, de progreso y de creación de valor, de manera que éstos incluyan consideraciones a largo plazo, como los impactos ambientales y el bienestar personal y social.</a:t>
            </a:r>
            <a:endParaRPr lang="en-US" sz="1100" dirty="0" smtClean="0">
              <a:latin typeface="Arial" pitchFamily="34" charset="0"/>
              <a:cs typeface="Arial" pitchFamily="34" charset="0"/>
            </a:endParaRPr>
          </a:p>
          <a:p>
            <a:pPr>
              <a:defRPr/>
            </a:pPr>
            <a:endParaRPr lang="es-ES" sz="1100" b="1" dirty="0" smtClean="0">
              <a:latin typeface="Arial" pitchFamily="34" charset="0"/>
              <a:cs typeface="Arial" pitchFamily="34" charset="0"/>
            </a:endParaRPr>
          </a:p>
          <a:p>
            <a:pPr>
              <a:defRPr/>
            </a:pPr>
            <a:r>
              <a:rPr lang="es-ES" sz="1100" b="1" dirty="0" smtClean="0">
                <a:latin typeface="Arial" pitchFamily="34" charset="0"/>
                <a:cs typeface="Arial" pitchFamily="34" charset="0"/>
              </a:rPr>
              <a:t>Gobierno en red: </a:t>
            </a:r>
            <a:r>
              <a:rPr lang="es-ES" sz="1100" dirty="0" smtClean="0">
                <a:latin typeface="Arial" pitchFamily="34" charset="0"/>
                <a:cs typeface="Arial" pitchFamily="34" charset="0"/>
              </a:rPr>
              <a:t>El papel de las naciones y los gobiernos sigue evolucionando. Una buena parte del gobernabilidad se realiza a nivel comunitario, regional y municipal, con un mosaico de socios. Es un mundo complejo pero conectado muy eficientemente.</a:t>
            </a:r>
            <a:endParaRPr lang="en-US" sz="1100" dirty="0" smtClean="0">
              <a:latin typeface="Arial" pitchFamily="34" charset="0"/>
              <a:cs typeface="Arial" pitchFamily="34" charset="0"/>
            </a:endParaRPr>
          </a:p>
          <a:p>
            <a:pPr>
              <a:defRPr/>
            </a:pPr>
            <a:endParaRPr lang="es-ES" sz="1100" b="1" dirty="0" smtClean="0">
              <a:latin typeface="Arial" pitchFamily="34" charset="0"/>
              <a:cs typeface="Arial" pitchFamily="34" charset="0"/>
            </a:endParaRPr>
          </a:p>
          <a:p>
            <a:pPr>
              <a:defRPr/>
            </a:pPr>
            <a:r>
              <a:rPr lang="es-ES" sz="1100" b="1" dirty="0" smtClean="0">
                <a:latin typeface="Arial" pitchFamily="34" charset="0"/>
                <a:cs typeface="Arial" pitchFamily="34" charset="0"/>
              </a:rPr>
              <a:t>En los mercados: </a:t>
            </a:r>
            <a:r>
              <a:rPr lang="es-ES" sz="1100" dirty="0" smtClean="0">
                <a:latin typeface="Arial" pitchFamily="34" charset="0"/>
                <a:cs typeface="Arial" pitchFamily="34" charset="0"/>
              </a:rPr>
              <a:t>La gobernabilidad también guía a los mercados, estableciendo límites y condiciones marco que fomentan la transparencia, la inclusión, la internacionalización de los factores externos y otros aspectos de la sostenibilidad.</a:t>
            </a:r>
            <a:endParaRPr lang="en-US" sz="1100" dirty="0" smtClean="0">
              <a:latin typeface="Arial" pitchFamily="34" charset="0"/>
              <a:cs typeface="Arial" pitchFamily="34" charset="0"/>
            </a:endParaRPr>
          </a:p>
          <a:p>
            <a:pPr>
              <a:defRPr/>
            </a:pPr>
            <a:endParaRPr lang="es-ES" sz="1100" b="1" dirty="0" smtClean="0">
              <a:latin typeface="Arial" pitchFamily="34" charset="0"/>
              <a:cs typeface="Arial" pitchFamily="34" charset="0"/>
            </a:endParaRPr>
          </a:p>
          <a:p>
            <a:pPr>
              <a:defRPr/>
            </a:pPr>
            <a:r>
              <a:rPr lang="es-ES" sz="1100" b="1" dirty="0" smtClean="0">
                <a:latin typeface="Arial" pitchFamily="34" charset="0"/>
                <a:cs typeface="Arial" pitchFamily="34" charset="0"/>
              </a:rPr>
              <a:t>Enfrentar el cambio climático: </a:t>
            </a:r>
            <a:r>
              <a:rPr lang="es-ES" sz="1100" dirty="0" smtClean="0">
                <a:latin typeface="Arial" pitchFamily="34" charset="0"/>
                <a:cs typeface="Arial" pitchFamily="34" charset="0"/>
              </a:rPr>
              <a:t>La sociedad se prepara para el cambio climático y se adapta a él; esta adaptación se logra en buena medida mediante el esfuerzo conjunto entre países y regiones. Se utilizan planteamientos integrales y sistémicos para gestionar la agricultura, la silvicultura, el agua, el transporte urbano, la energía y las comunicaciones.</a:t>
            </a:r>
            <a:endParaRPr lang="en-US" sz="1100" dirty="0" smtClean="0">
              <a:latin typeface="Arial" pitchFamily="34" charset="0"/>
              <a:cs typeface="Arial" pitchFamily="34" charset="0"/>
            </a:endParaRPr>
          </a:p>
          <a:p>
            <a:pPr>
              <a:defRPr/>
            </a:pPr>
            <a:endParaRPr lang="es-ES" sz="1100" b="1" dirty="0" smtClean="0">
              <a:latin typeface="Arial" pitchFamily="34" charset="0"/>
              <a:cs typeface="Arial" pitchFamily="34" charset="0"/>
            </a:endParaRPr>
          </a:p>
          <a:p>
            <a:pPr>
              <a:defRPr/>
            </a:pPr>
            <a:r>
              <a:rPr lang="es-ES" sz="1100" b="1" dirty="0" smtClean="0">
                <a:latin typeface="Arial" pitchFamily="34" charset="0"/>
                <a:cs typeface="Arial" pitchFamily="34" charset="0"/>
              </a:rPr>
              <a:t>Buenos lugares de trabajo y trabajadores evolucionados: </a:t>
            </a:r>
            <a:r>
              <a:rPr lang="es-ES" sz="1100" dirty="0" smtClean="0">
                <a:latin typeface="Arial" pitchFamily="34" charset="0"/>
                <a:cs typeface="Arial" pitchFamily="34" charset="0"/>
              </a:rPr>
              <a:t>Las empresas líderes son aquellas que, a través de su forma de hacer negocios, ayudan a la sociedad a gestionar los grandes retos globales. Han pasado por un proceso de transformación radical de valores corporativos internos y de reestructuración del mercado externo durante las cuatro décadas hacia 2050. Muchas empresas no sobrevivieron esta. A su vez, una multitud de nuevas empresas surgieron en este periodo.</a:t>
            </a:r>
            <a:endParaRPr lang="en-US" sz="1100" dirty="0" smtClean="0">
              <a:latin typeface="Arial" pitchFamily="34" charset="0"/>
              <a:cs typeface="Arial" pitchFamily="34" charset="0"/>
            </a:endParaRPr>
          </a:p>
          <a:p>
            <a:pPr eaLnBrk="1" fontAlgn="auto" hangingPunct="1">
              <a:spcBef>
                <a:spcPts val="0"/>
              </a:spcBef>
              <a:spcAft>
                <a:spcPts val="0"/>
              </a:spcAft>
              <a:defRPr/>
            </a:pPr>
            <a:endParaRPr lang="en-US" sz="1100"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563534-2C23-422D-8CC7-37A652C0ADB4}"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3017576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endParaRPr lang="es-CL" smtClean="0"/>
          </a:p>
        </p:txBody>
      </p:sp>
    </p:spTree>
    <p:extLst>
      <p:ext uri="{BB962C8B-B14F-4D97-AF65-F5344CB8AC3E}">
        <p14:creationId xmlns:p14="http://schemas.microsoft.com/office/powerpoint/2010/main" val="216787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s-ES" sz="1100" dirty="0" smtClean="0">
                <a:latin typeface="Arial" pitchFamily="34" charset="0"/>
                <a:cs typeface="Arial" pitchFamily="34" charset="0"/>
              </a:rPr>
              <a:t>Una hoja de ruta consiste en una serie de descripciones que ilustran la transición a un determinado escenario, en este caso </a:t>
            </a:r>
            <a:r>
              <a:rPr lang="es-ES" sz="1100" i="1" dirty="0" smtClean="0">
                <a:latin typeface="Arial" pitchFamily="34" charset="0"/>
                <a:cs typeface="Arial" pitchFamily="34" charset="0"/>
              </a:rPr>
              <a:t>el de Visión 2050</a:t>
            </a:r>
            <a:r>
              <a:rPr lang="es-ES" sz="1100" dirty="0" smtClean="0">
                <a:latin typeface="Arial" pitchFamily="34" charset="0"/>
                <a:cs typeface="Arial" pitchFamily="34" charset="0"/>
              </a:rPr>
              <a:t>. La hoja de ruta que hemos identificado está compuesta por nueve elementos que demuestran que el cambio de comportamiento y la innovación social son tan cruciales como soluciones efectivas e innovación tecnológica.</a:t>
            </a:r>
          </a:p>
          <a:p>
            <a:pPr>
              <a:defRPr/>
            </a:pPr>
            <a:endParaRPr lang="en-US" sz="1100" dirty="0" smtClean="0">
              <a:latin typeface="Arial" pitchFamily="34" charset="0"/>
              <a:cs typeface="Arial" pitchFamily="34" charset="0"/>
            </a:endParaRPr>
          </a:p>
          <a:p>
            <a:pPr>
              <a:defRPr/>
            </a:pPr>
            <a:r>
              <a:rPr lang="es-ES" sz="1100" dirty="0" smtClean="0">
                <a:latin typeface="Arial" pitchFamily="34" charset="0"/>
                <a:cs typeface="Arial" pitchFamily="34" charset="0"/>
              </a:rPr>
              <a:t>Aunque son diferentes, los elementos que componen la hoja de ruta -  como son el agua, los alimentos y la energía - están interrelacionados. Estas relaciones tienen que ser abordadas de manera integral, holística y equilibrada.</a:t>
            </a:r>
          </a:p>
          <a:p>
            <a:pPr>
              <a:defRPr/>
            </a:pPr>
            <a:endParaRPr lang="en-US" sz="1100" dirty="0" smtClean="0">
              <a:latin typeface="Arial" pitchFamily="34" charset="0"/>
              <a:cs typeface="Arial" pitchFamily="34" charset="0"/>
            </a:endParaRPr>
          </a:p>
          <a:p>
            <a:pPr>
              <a:defRPr/>
            </a:pPr>
            <a:r>
              <a:rPr lang="es-ES" sz="1100" dirty="0" smtClean="0">
                <a:latin typeface="Arial" pitchFamily="34" charset="0"/>
                <a:cs typeface="Arial" pitchFamily="34" charset="0"/>
              </a:rPr>
              <a:t>La hoja de ruta y sus componentes no prescriben ni predicen, son guiones plausibles, elaborados por las empresas en forma retrospectiva, es decir, partiendo de la Visión 2050 e identificando los cambios necesarios para convertir dicha visión en realidad.</a:t>
            </a:r>
          </a:p>
          <a:p>
            <a:pPr>
              <a:defRPr/>
            </a:pPr>
            <a:endParaRPr lang="en-US" sz="1100" dirty="0" smtClean="0">
              <a:latin typeface="Arial" pitchFamily="34" charset="0"/>
              <a:cs typeface="Arial" pitchFamily="34" charset="0"/>
            </a:endParaRPr>
          </a:p>
          <a:p>
            <a:pPr>
              <a:defRPr/>
            </a:pPr>
            <a:r>
              <a:rPr lang="es-ES" sz="1100" dirty="0" smtClean="0">
                <a:latin typeface="Arial" pitchFamily="34" charset="0"/>
                <a:cs typeface="Arial" pitchFamily="34" charset="0"/>
              </a:rPr>
              <a:t>Los nueve elementos o áreas claves de acción durante las próximas cuatro décadas son los valores y comportamientos, el desarrollo humano, la economía, la agricultura, los bosques, la energía y la electricidad, los edificios, la movilidad y los materiales. </a:t>
            </a:r>
          </a:p>
          <a:p>
            <a:pPr>
              <a:defRPr/>
            </a:pPr>
            <a:endParaRPr lang="en-US" sz="1100" dirty="0" smtClean="0">
              <a:latin typeface="Arial" pitchFamily="34" charset="0"/>
              <a:cs typeface="Arial" pitchFamily="34" charset="0"/>
            </a:endParaRPr>
          </a:p>
          <a:p>
            <a:pPr>
              <a:defRPr/>
            </a:pPr>
            <a:r>
              <a:rPr lang="es-ES" sz="1100" dirty="0" smtClean="0">
                <a:latin typeface="Arial" pitchFamily="34" charset="0"/>
                <a:cs typeface="Arial" pitchFamily="34" charset="0"/>
              </a:rPr>
              <a:t>Hemos detallado nuestra visión para 2050 en cada uno de los nueve elementos con una medida clara de éxito para cada uno de ellos. Por ejemplo, para el elemento de energía y electricidad, nuestra visión es que una energía segura y baja en carbono esté ampliamente disponible y se utilice de manera eficiente. Aquí, la medida del éxito es reducir las emisiones de CO2 a la mitad hasta 2050.</a:t>
            </a:r>
            <a:endParaRPr lang="en-US" sz="1100" dirty="0" smtClean="0">
              <a:latin typeface="Arial" pitchFamily="34" charset="0"/>
              <a:cs typeface="Arial" pitchFamily="34" charset="0"/>
            </a:endParaRPr>
          </a:p>
          <a:p>
            <a:pPr>
              <a:defRPr/>
            </a:pPr>
            <a:endParaRPr lang="es-ES" sz="1100" dirty="0" smtClean="0">
              <a:latin typeface="Arial" pitchFamily="34" charset="0"/>
              <a:cs typeface="Arial" pitchFamily="34" charset="0"/>
            </a:endParaRPr>
          </a:p>
          <a:p>
            <a:pPr>
              <a:defRPr/>
            </a:pPr>
            <a:r>
              <a:rPr lang="es-ES" sz="1100" dirty="0" smtClean="0">
                <a:latin typeface="Arial" pitchFamily="34" charset="0"/>
                <a:cs typeface="Arial" pitchFamily="34" charset="0"/>
              </a:rPr>
              <a:t>Distinguimos dos periodos: la Década Turbulenta de 2010 a 2020, y la Hora de la Transformación de 2020 a 2050.</a:t>
            </a:r>
          </a:p>
          <a:p>
            <a:pPr>
              <a:defRPr/>
            </a:pPr>
            <a:endParaRPr lang="en-US" sz="1100" dirty="0" smtClean="0">
              <a:latin typeface="Arial" pitchFamily="34" charset="0"/>
              <a:cs typeface="Arial" pitchFamily="34" charset="0"/>
            </a:endParaRP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1FFC3A-125A-4BE9-8E65-96115B018B87}"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4057439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sz="1100" dirty="0" smtClean="0"/>
              <a:t>We have detailed our vision for 2050 in each of the nine elements with a clear measure of success for each of them. For example, for the energy and power element, our vision is that a secure and low carbon energy is widely available and used efficiently. Here, the measure of success is that CO2 emissions will have been halved.</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4E18E2-F850-4E09-AAA0-62D3CEBE70E2}"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3849647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sz="1100" dirty="0" smtClean="0"/>
              <a:t>On the way to achieve this vision, we see two timeframes: the Turbulent Teens, from 2010 to 2020…</a:t>
            </a:r>
          </a:p>
          <a:p>
            <a:pPr>
              <a:defRPr/>
            </a:pPr>
            <a:endParaRPr lang="en-US" sz="1100" dirty="0" smtClean="0"/>
          </a:p>
          <a:p>
            <a:pPr>
              <a:defRPr/>
            </a:pPr>
            <a:r>
              <a:rPr lang="es-ES" sz="1100" dirty="0" smtClean="0">
                <a:latin typeface="Arial" pitchFamily="34" charset="0"/>
                <a:cs typeface="Arial" pitchFamily="34" charset="0"/>
              </a:rPr>
              <a:t>La Década Turbulenta es un periodo de energía y dinamismo para la visión global de la sostenibilidad. Es como la adolescencia, durante la cual se da forma a las ideas y relaciones que se impondrán durante los 30 años siguientes. Durante este periodo, queda patente que hay que acometer acciones rápidas, radicales y coordinadas a diversos niveles, que implican a múltiples contrapartes.</a:t>
            </a:r>
            <a:endParaRPr lang="en-US" sz="1100"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3C434D-51FF-48A3-929C-4E5150F52363}"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53120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mtClean="0"/>
              <a:t>El Consejo Empresarial Mundial para el Desarrollo Sostenible (World Business Council for Sustainable Development – WBCSD) es una asociación global de alrededor de 200 empresas que trabajan exclusivamente con negocios y desarrollo sostenible. El Consejo provee a las empresas de una plataforma para explorar el desarrollo sostenible, compartir conocimiento, experiencias y mejores prácticas, a la vez que abogar la posición empresarial sobre estos asuntos en una variedad de foros, en colaboración con gobiernos, organizaciones no gubernamentales e intergubernamentales. Los miembros del WBCSD provienen de más de 30 países y de 20 sectores industriales. </a:t>
            </a:r>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89601A-A24D-41D4-945B-F62B7EBE54D7}" type="slidenum">
              <a:rPr lang="en-US">
                <a:latin typeface="Calibri" panose="020F0502020204030204" pitchFamily="34" charset="0"/>
              </a:rPr>
              <a:pPr eaLnBrk="1" hangingPunct="1"/>
              <a:t>2</a:t>
            </a:fld>
            <a:endParaRPr lang="en-US">
              <a:latin typeface="Calibri" panose="020F0502020204030204" pitchFamily="34" charset="0"/>
            </a:endParaRPr>
          </a:p>
        </p:txBody>
      </p:sp>
    </p:spTree>
    <p:extLst>
      <p:ext uri="{BB962C8B-B14F-4D97-AF65-F5344CB8AC3E}">
        <p14:creationId xmlns:p14="http://schemas.microsoft.com/office/powerpoint/2010/main" val="586934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latin typeface="Arial" charset="0"/>
                <a:cs typeface="Arial" charset="0"/>
              </a:rPr>
              <a:t>Para entender mejor las oportunidades y lo que requiere realizarlas, el proyecto elaboró estimaciones generales de los espacios en donde existen oportunidades. Este mapa de oportunidades también constituye una herramienta importante para desarrollar el pensamiento estratégico, el diálogo y la colaboración. Puede ser utilizado por la dirección y consejos de administración, entre ejecutivos y empleados, y como reto para la innovación.</a:t>
            </a:r>
          </a:p>
          <a:p>
            <a:endParaRPr lang="en-US" smtClean="0">
              <a:latin typeface="Arial" charset="0"/>
              <a:cs typeface="Arial" charset="0"/>
            </a:endParaRPr>
          </a:p>
          <a:p>
            <a:r>
              <a:rPr lang="es-ES" smtClean="0">
                <a:latin typeface="Arial" charset="0"/>
                <a:cs typeface="Arial" charset="0"/>
              </a:rPr>
              <a:t>Con una población que crecerá un 30 % de aquí hasta 2050 y con probablemente casi el 70% de personas viviendo en áreas urbanas, está claro que construir y mantener ciudades, infraestructura y formas de vida creará oportunidades de inversión y otras posibilidades. Mejorar la biocapacidad y gestionar los ecosistemas también proporcionará un sustrato rico para muchas empresas.</a:t>
            </a:r>
            <a:endParaRPr lang="en-US" smtClean="0">
              <a:latin typeface="Arial" charset="0"/>
              <a:cs typeface="Arial" charset="0"/>
            </a:endParaRPr>
          </a:p>
          <a:p>
            <a:endParaRPr lang="en-US" smtClean="0">
              <a:latin typeface="Arial" charset="0"/>
              <a:cs typeface="Arial" charset="0"/>
            </a:endParaRPr>
          </a:p>
          <a:p>
            <a:r>
              <a:rPr lang="en-US" smtClean="0">
                <a:latin typeface="Arial" charset="0"/>
                <a:cs typeface="Arial" charset="0"/>
              </a:rPr>
              <a:t>T</a:t>
            </a:r>
            <a:r>
              <a:rPr lang="es-ES" smtClean="0">
                <a:latin typeface="Arial" charset="0"/>
                <a:cs typeface="Arial" charset="0"/>
              </a:rPr>
              <a:t>ambién está claro que se necesitan distintas alianzas para hacer realidad estas oportunidades. </a:t>
            </a:r>
            <a:endParaRPr lang="en-US" smtClean="0">
              <a:latin typeface="Arial" charset="0"/>
              <a:cs typeface="Arial" charset="0"/>
            </a:endParaRP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B11E2A-F670-4720-B185-AE281B4FC35E}" type="slidenum">
              <a:rPr lang="en-US" smtClean="0"/>
              <a:pPr fontAlgn="base">
                <a:spcBef>
                  <a:spcPct val="0"/>
                </a:spcBef>
                <a:spcAft>
                  <a:spcPct val="0"/>
                </a:spcAft>
                <a:defRPr/>
              </a:pPr>
              <a:t>23</a:t>
            </a:fld>
            <a:endParaRPr lang="en-US" smtClean="0"/>
          </a:p>
        </p:txBody>
      </p:sp>
    </p:spTree>
    <p:extLst>
      <p:ext uri="{BB962C8B-B14F-4D97-AF65-F5344CB8AC3E}">
        <p14:creationId xmlns:p14="http://schemas.microsoft.com/office/powerpoint/2010/main" val="165843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s-ES" sz="1100" smtClean="0">
                <a:latin typeface="Arial" charset="0"/>
                <a:cs typeface="Arial" charset="0"/>
              </a:rPr>
              <a:t>Para lograr nuestra visión para 2050, se necesitan acciones en varios frentes. Los cambios más importantes se llevaran acabo en el términos de carbono y recursos, costos y consumo. </a:t>
            </a:r>
            <a:endParaRPr lang="en-US" sz="1100" smtClean="0">
              <a:latin typeface="Arial" charset="0"/>
              <a:cs typeface="Arial" charset="0"/>
            </a:endParaRPr>
          </a:p>
          <a:p>
            <a:endParaRPr lang="es-ES" sz="1100" smtClean="0">
              <a:latin typeface="Arial" charset="0"/>
              <a:cs typeface="Arial" charset="0"/>
            </a:endParaRPr>
          </a:p>
          <a:p>
            <a:r>
              <a:rPr lang="es-ES" sz="1100" smtClean="0">
                <a:latin typeface="Arial" charset="0"/>
                <a:cs typeface="Arial" charset="0"/>
              </a:rPr>
              <a:t>Para 2050 tendremos que haber reducido las emisiones de CO2 a la mitad respecto de los niveles de 2005 [Esto debería resultar en 450ppm (IEA) y proporcionar una probabilidad de 40-60% de limitación del aumento de la temperatura global de aproximadamente 2 grados Celsius. Estos objetivos se podrán corregir conforme la ciencia y el impacto del cambio climático avancen.]</a:t>
            </a:r>
            <a:endParaRPr lang="en-US" sz="1100" smtClean="0">
              <a:latin typeface="Arial" charset="0"/>
              <a:cs typeface="Arial" charset="0"/>
            </a:endParaRPr>
          </a:p>
          <a:p>
            <a:endParaRPr lang="es-ES" sz="1100" smtClean="0">
              <a:latin typeface="Arial" charset="0"/>
              <a:cs typeface="Arial" charset="0"/>
            </a:endParaRPr>
          </a:p>
          <a:p>
            <a:r>
              <a:rPr lang="es-ES" sz="1100" smtClean="0">
                <a:latin typeface="Arial" charset="0"/>
                <a:cs typeface="Arial" charset="0"/>
              </a:rPr>
              <a:t>Pero sabemos que es importante recordar que no solamente se trata del carbono, y que también debemos duplicar la producción agrícola de aquí a 2050, aumentando la productividad agrícola  en un 2% anual para responder a la demanda creciente de alimentos. Además tenemos que hacer mucho más con mucho menos para multiplicar la eco-eficiencia de recursos y materiales por cuatro a diez veces.</a:t>
            </a:r>
            <a:endParaRPr lang="en-US" sz="1100" smtClean="0">
              <a:latin typeface="Arial" charset="0"/>
              <a:cs typeface="Arial" charset="0"/>
            </a:endParaRPr>
          </a:p>
          <a:p>
            <a:endParaRPr lang="es-ES" sz="1100" smtClean="0">
              <a:latin typeface="Arial" charset="0"/>
              <a:cs typeface="Arial" charset="0"/>
            </a:endParaRPr>
          </a:p>
          <a:p>
            <a:r>
              <a:rPr lang="es-ES" sz="1100" smtClean="0">
                <a:latin typeface="Arial" charset="0"/>
                <a:cs typeface="Arial" charset="0"/>
              </a:rPr>
              <a:t>En términos de costos, la acción clave para ayudar a cerrar la brecha consiste en interiorizar los costos de carbono, agua y los principales servicios de los ecosistemas, lo que a su vez canalizará las acciones e inversiones necesarias hacia prácticas para el uso eficiente de los recursos.</a:t>
            </a:r>
            <a:endParaRPr lang="en-US" sz="1100" smtClean="0">
              <a:latin typeface="Arial" charset="0"/>
              <a:cs typeface="Arial" charset="0"/>
            </a:endParaRPr>
          </a:p>
          <a:p>
            <a:endParaRPr lang="es-ES" sz="1100" smtClean="0">
              <a:latin typeface="Arial" charset="0"/>
              <a:cs typeface="Arial" charset="0"/>
            </a:endParaRPr>
          </a:p>
          <a:p>
            <a:r>
              <a:rPr lang="es-ES" sz="1100" smtClean="0">
                <a:latin typeface="Arial" charset="0"/>
                <a:cs typeface="Arial" charset="0"/>
              </a:rPr>
              <a:t>El consumo es la tercera palanca clave que debemos activar [dado el hecho de que más de 3.500 millones de personas probablemente formarán parte de la clase media de aquí a 2030.]  Posibilitando formas de vida sostenibles a través del suministro de bienes y servicios, podemos satisfacer las necesidades de la población mundial, sin llevar al planeta a la bancarrota. </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E4343A-84E8-476D-9F00-8465278BAF1F}" type="slidenum">
              <a:rPr lang="en-US" smtClean="0"/>
              <a:pPr fontAlgn="base">
                <a:spcBef>
                  <a:spcPct val="0"/>
                </a:spcBef>
                <a:spcAft>
                  <a:spcPct val="0"/>
                </a:spcAft>
                <a:defRPr/>
              </a:pPr>
              <a:t>24</a:t>
            </a:fld>
            <a:endParaRPr lang="en-US" smtClean="0"/>
          </a:p>
        </p:txBody>
      </p:sp>
    </p:spTree>
    <p:extLst>
      <p:ext uri="{BB962C8B-B14F-4D97-AF65-F5344CB8AC3E}">
        <p14:creationId xmlns:p14="http://schemas.microsoft.com/office/powerpoint/2010/main" val="3795148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CL" smtClean="0"/>
          </a:p>
        </p:txBody>
      </p:sp>
      <p:sp>
        <p:nvSpPr>
          <p:cNvPr id="4" name="Slide Number Placeholder 3"/>
          <p:cNvSpPr>
            <a:spLocks noGrp="1"/>
          </p:cNvSpPr>
          <p:nvPr>
            <p:ph type="sldNum" sz="quarter" idx="5"/>
          </p:nvPr>
        </p:nvSpPr>
        <p:spPr/>
        <p:txBody>
          <a:bodyPr/>
          <a:lstStyle/>
          <a:p>
            <a:pPr>
              <a:defRPr/>
            </a:pPr>
            <a:fld id="{FA7AC787-CABF-4F09-A7ED-5A297D199993}" type="slidenum">
              <a:rPr lang="en-US" smtClean="0"/>
              <a:pPr>
                <a:defRPr/>
              </a:pPr>
              <a:t>25</a:t>
            </a:fld>
            <a:endParaRPr lang="en-US"/>
          </a:p>
        </p:txBody>
      </p:sp>
    </p:spTree>
    <p:extLst>
      <p:ext uri="{BB962C8B-B14F-4D97-AF65-F5344CB8AC3E}">
        <p14:creationId xmlns:p14="http://schemas.microsoft.com/office/powerpoint/2010/main" val="402966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100" smtClean="0">
                <a:latin typeface="Arial" charset="0"/>
                <a:cs typeface="Arial" charset="0"/>
              </a:rPr>
              <a:t>Consideramos al proyecto Visión 2050 como una plataforma para el diálogo, no como un programa o plan prescriptivo. Su mayor valor probablemente radica en nuestro análisis de las diferencias entre la Visión 2050 y un mundo que continuase con el modelo actual (“business as usual”), en las interrogantes y en los dilemas que estas diferencias suscitan.</a:t>
            </a:r>
            <a:endParaRPr lang="en-US" sz="1100" smtClean="0">
              <a:latin typeface="Arial" charset="0"/>
              <a:cs typeface="Arial" charset="0"/>
            </a:endParaRPr>
          </a:p>
          <a:p>
            <a:r>
              <a:rPr lang="es-ES" sz="1100" smtClean="0">
                <a:latin typeface="Arial" charset="0"/>
                <a:cs typeface="Arial" charset="0"/>
              </a:rPr>
              <a:t> </a:t>
            </a:r>
            <a:endParaRPr lang="en-US" sz="1100" smtClean="0">
              <a:latin typeface="Arial" charset="0"/>
              <a:cs typeface="Arial" charset="0"/>
            </a:endParaRPr>
          </a:p>
          <a:p>
            <a:r>
              <a:rPr lang="es-ES" sz="1100" smtClean="0">
                <a:latin typeface="Arial" charset="0"/>
                <a:cs typeface="Arial" charset="0"/>
              </a:rPr>
              <a:t>La preguntas más importantes a contestar son: ¿cómo alcanzarlo?” y “¿qué forma de gobernabilidad es la más adecuada para introducir los cambios necesarios a la velocidad y escala necesaria?”.</a:t>
            </a:r>
            <a:endParaRPr lang="en-US" sz="1100" smtClean="0">
              <a:latin typeface="Arial" charset="0"/>
              <a:cs typeface="Arial" charset="0"/>
            </a:endParaRPr>
          </a:p>
          <a:p>
            <a:r>
              <a:rPr lang="es-ES" sz="1100" smtClean="0">
                <a:latin typeface="Arial" charset="0"/>
                <a:cs typeface="Arial" charset="0"/>
              </a:rPr>
              <a:t> </a:t>
            </a:r>
            <a:endParaRPr lang="en-US" sz="1100" smtClean="0">
              <a:latin typeface="Arial" charset="0"/>
              <a:cs typeface="Arial" charset="0"/>
            </a:endParaRPr>
          </a:p>
          <a:p>
            <a:r>
              <a:rPr lang="es-ES" sz="1100" smtClean="0">
                <a:latin typeface="Arial" charset="0"/>
                <a:cs typeface="Arial" charset="0"/>
              </a:rPr>
              <a:t>En torno a este tema, queremos ofrecer nuestra disposición, apoyo y liderazgo, e invitamos a todos los actores sociales – empresas, gobiernos y sociedad civil– a unirse a este esfuerzo.</a:t>
            </a:r>
            <a:endParaRPr lang="en-US" sz="1100" smtClean="0">
              <a:latin typeface="Arial" charset="0"/>
              <a:cs typeface="Arial" charset="0"/>
            </a:endParaRPr>
          </a:p>
          <a:p>
            <a:r>
              <a:rPr lang="es-ES" sz="1100" smtClean="0">
                <a:latin typeface="Arial" charset="0"/>
                <a:cs typeface="Arial" charset="0"/>
              </a:rPr>
              <a:t> </a:t>
            </a:r>
            <a:endParaRPr lang="en-US" sz="1100" smtClean="0">
              <a:latin typeface="Arial" charset="0"/>
              <a:cs typeface="Arial" charset="0"/>
            </a:endParaRPr>
          </a:p>
          <a:p>
            <a:r>
              <a:rPr lang="es-ES" sz="1100" smtClean="0">
                <a:latin typeface="Arial" charset="0"/>
                <a:cs typeface="Arial" charset="0"/>
              </a:rPr>
              <a:t>¡El viaje empieza hoy!</a:t>
            </a:r>
            <a:endParaRPr lang="en-US" sz="1100" smtClean="0">
              <a:latin typeface="Arial" charset="0"/>
              <a:cs typeface="Arial" charset="0"/>
            </a:endParaRPr>
          </a:p>
          <a:p>
            <a:endParaRPr lang="en-US" sz="1100" smtClean="0"/>
          </a:p>
        </p:txBody>
      </p:sp>
      <p:sp>
        <p:nvSpPr>
          <p:cNvPr id="4" name="Slide Number Placeholder 3"/>
          <p:cNvSpPr>
            <a:spLocks noGrp="1"/>
          </p:cNvSpPr>
          <p:nvPr>
            <p:ph type="sldNum" sz="quarter" idx="5"/>
          </p:nvPr>
        </p:nvSpPr>
        <p:spPr/>
        <p:txBody>
          <a:bodyPr/>
          <a:lstStyle/>
          <a:p>
            <a:pPr>
              <a:defRPr/>
            </a:pPr>
            <a:fld id="{058ECA2E-0152-410A-871D-2FB2C80041CE}" type="slidenum">
              <a:rPr lang="en-US" smtClean="0"/>
              <a:pPr>
                <a:defRPr/>
              </a:pPr>
              <a:t>26</a:t>
            </a:fld>
            <a:endParaRPr lang="en-US"/>
          </a:p>
        </p:txBody>
      </p:sp>
    </p:spTree>
    <p:extLst>
      <p:ext uri="{BB962C8B-B14F-4D97-AF65-F5344CB8AC3E}">
        <p14:creationId xmlns:p14="http://schemas.microsoft.com/office/powerpoint/2010/main" val="147901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FB0AE1-C167-465D-B02C-6C718A8C2853}" type="slidenum">
              <a:rPr lang="en-US" smtClean="0"/>
              <a:pPr>
                <a:defRPr/>
              </a:pPr>
              <a:t>3</a:t>
            </a:fld>
            <a:endParaRPr lang="en-US"/>
          </a:p>
        </p:txBody>
      </p:sp>
    </p:spTree>
    <p:extLst>
      <p:ext uri="{BB962C8B-B14F-4D97-AF65-F5344CB8AC3E}">
        <p14:creationId xmlns:p14="http://schemas.microsoft.com/office/powerpoint/2010/main" val="3275289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100" smtClean="0">
                <a:latin typeface="Arial" charset="0"/>
                <a:cs typeface="Arial" charset="0"/>
              </a:rPr>
              <a:t>WBCSD se beneficia también de una Red Regional de alrededor de 60 organizaciones que están unidas por el compromiso mutuo de ejercer un liderazgo empresarial en materia de desarrollo sostenible en sus respectivos países o regiones. Estas organizaciones están </a:t>
            </a:r>
            <a:r>
              <a:rPr lang="en-US" sz="1100" smtClean="0">
                <a:latin typeface="Arial" charset="0"/>
                <a:cs typeface="Arial" charset="0"/>
              </a:rPr>
              <a:t>conformadas tanto por empresas locales como subsidiarias de empresas multinacionales, muchas de </a:t>
            </a:r>
            <a:r>
              <a:rPr lang="es-ES" sz="1100" smtClean="0">
                <a:latin typeface="Arial" charset="0"/>
                <a:cs typeface="Arial" charset="0"/>
              </a:rPr>
              <a:t>las cuales también son miembros del WBCSD. A la vez que el WBCSD promueve el aporte empresarial para el desarrollo sostenible en el ámbito mundial, sus contrapartes regionales lo hacen a nivel local y </a:t>
            </a:r>
            <a:r>
              <a:rPr lang="en-US" sz="1100" smtClean="0">
                <a:latin typeface="Arial" charset="0"/>
                <a:cs typeface="Arial" charset="0"/>
              </a:rPr>
              <a:t>regional. </a:t>
            </a:r>
          </a:p>
          <a:p>
            <a:endParaRPr lang="en-US" sz="1100" smtClean="0">
              <a:latin typeface="Arial" charset="0"/>
              <a:cs typeface="Arial" charset="0"/>
            </a:endParaRPr>
          </a:p>
          <a:p>
            <a:r>
              <a:rPr lang="en-US" sz="1100" smtClean="0">
                <a:latin typeface="Arial" charset="0"/>
                <a:cs typeface="Arial" charset="0"/>
              </a:rPr>
              <a:t>Las contrapartes regionales llevan a cabo numerosas iniciativas innovadoras para implementar </a:t>
            </a:r>
            <a:r>
              <a:rPr lang="es-ES" sz="1100" smtClean="0">
                <a:latin typeface="Arial" charset="0"/>
                <a:cs typeface="Arial" charset="0"/>
              </a:rPr>
              <a:t>prácticas sostenibles sobre el terreno y cooperar con tomadores de decisiones en la creación de condiciones marco adecuadas para la contribución efectiva empresarial al desarrollo sostenible. Constituyen, además, una plataforma para interactuar con pequeñas y medianas empresas. </a:t>
            </a:r>
            <a:endParaRPr lang="en-US" sz="110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09ECE3DE-A788-4E44-92F1-3FE5C2D58A47}" type="slidenum">
              <a:rPr lang="en-US" smtClean="0"/>
              <a:pPr>
                <a:defRPr/>
              </a:pPr>
              <a:t>4</a:t>
            </a:fld>
            <a:endParaRPr lang="en-US"/>
          </a:p>
        </p:txBody>
      </p:sp>
    </p:spTree>
    <p:extLst>
      <p:ext uri="{BB962C8B-B14F-4D97-AF65-F5344CB8AC3E}">
        <p14:creationId xmlns:p14="http://schemas.microsoft.com/office/powerpoint/2010/main" val="345136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100" smtClean="0">
                <a:latin typeface="Arial" charset="0"/>
                <a:cs typeface="Arial" charset="0"/>
              </a:rPr>
              <a:t>Visión 2050  es el resultado de un esfuerzo conjunto. Cuatro empresas (Alcoa, PricewaterhouseCoopers, Storebrand y Syngenta) co-lideraron el proyecto. El contenido fue desarrollado por 29 empresas miembros del WBCSD, trabajando en colaboración con cientos de representantes de otras empresas, gobiernos y sociedad civil, así como con contrapartes de la Red Regional del WBCSD y expertos. También se apoya en los informes del WBCSD y en el trabajo realizado por otras instituciones.</a:t>
            </a:r>
            <a:endParaRPr lang="en-US" sz="1100" smtClean="0">
              <a:latin typeface="Arial" charset="0"/>
              <a:cs typeface="Arial" charset="0"/>
            </a:endParaRPr>
          </a:p>
          <a:p>
            <a:endParaRPr lang="es-ES" sz="1100" smtClean="0">
              <a:latin typeface="Arial" charset="0"/>
              <a:cs typeface="Arial" charset="0"/>
            </a:endParaRPr>
          </a:p>
          <a:p>
            <a:r>
              <a:rPr lang="es-ES" sz="1100" smtClean="0">
                <a:latin typeface="Arial" charset="0"/>
                <a:cs typeface="Arial" charset="0"/>
              </a:rPr>
              <a:t>Las 29 empresas representan una amplia gama de sectores (industria aeroespacial, biotecnología, materiales de construcción, químicos, electrónica, energía, silvicultura y papel, productos personales y para el hogar, servicios informáticos, seguros, metales, minería, vehículos, servicios básicos) y provienen de distintas partes del mundo (América del Norte, Europa, Asia).</a:t>
            </a:r>
            <a:endParaRPr lang="en-US" sz="1100" smtClean="0">
              <a:latin typeface="Arial" charset="0"/>
              <a:cs typeface="Arial" charset="0"/>
            </a:endParaRPr>
          </a:p>
          <a:p>
            <a:endParaRPr lang="en-US" sz="1100" smtClean="0"/>
          </a:p>
        </p:txBody>
      </p:sp>
      <p:sp>
        <p:nvSpPr>
          <p:cNvPr id="4" name="Slide Number Placeholder 3"/>
          <p:cNvSpPr>
            <a:spLocks noGrp="1"/>
          </p:cNvSpPr>
          <p:nvPr>
            <p:ph type="sldNum" sz="quarter" idx="5"/>
          </p:nvPr>
        </p:nvSpPr>
        <p:spPr/>
        <p:txBody>
          <a:bodyPr/>
          <a:lstStyle/>
          <a:p>
            <a:pPr>
              <a:defRPr/>
            </a:pPr>
            <a:fld id="{D0C2F91F-0B3A-4D14-BF6E-B9009C4679E2}" type="slidenum">
              <a:rPr lang="en-US" smtClean="0"/>
              <a:pPr>
                <a:defRPr/>
              </a:pPr>
              <a:t>5</a:t>
            </a:fld>
            <a:endParaRPr lang="en-US"/>
          </a:p>
        </p:txBody>
      </p:sp>
    </p:spTree>
    <p:extLst>
      <p:ext uri="{BB962C8B-B14F-4D97-AF65-F5344CB8AC3E}">
        <p14:creationId xmlns:p14="http://schemas.microsoft.com/office/powerpoint/2010/main" val="2717882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z="1100" smtClean="0">
                <a:latin typeface="Arial" charset="0"/>
                <a:cs typeface="Arial" charset="0"/>
              </a:rPr>
              <a:t>Durante el proyecto se han organizado una serie de talleres y diálogos claves en las regiones más importantes en todo el mundo. El objetivo era asegurar que los resultados de Visión 2050 reflejaran una perspectiva global</a:t>
            </a:r>
            <a:r>
              <a:rPr lang="es-ES" sz="1100" i="1" smtClean="0">
                <a:latin typeface="Arial" charset="0"/>
                <a:cs typeface="Arial" charset="0"/>
              </a:rPr>
              <a:t>. </a:t>
            </a:r>
            <a:r>
              <a:rPr lang="es-ES" sz="1100" smtClean="0">
                <a:latin typeface="Arial" charset="0"/>
                <a:cs typeface="Arial" charset="0"/>
              </a:rPr>
              <a:t>El siguiente mapa muestra las regiones implicadas en este esfuerzo, enormemente productivo y de un elevado nivel de colaboración, y que ha sido posible gracias al apoyo de las organizaciones contrapartes pertenecientes a la Red Regional del WBCSD y de representantes de diversas partes interesadas.</a:t>
            </a:r>
            <a:endParaRPr lang="en-US" sz="1100" smtClean="0">
              <a:latin typeface="Arial" charset="0"/>
              <a:cs typeface="Arial" charset="0"/>
            </a:endParaRP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E4414-BB16-481D-B6F5-ABC410706808}"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58142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100" smtClean="0">
                <a:latin typeface="Arial" charset="0"/>
                <a:cs typeface="Arial" charset="0"/>
              </a:rPr>
              <a:t>Visión 2050 es una respuesta empresarial a los retos que afronta el mundo. Es una contribución que contribuirá a dar forma a la agenda de sostenibilidad, para catalizar acciones y proporcionar a los agentes interesados una plataforma para lograr cambios.</a:t>
            </a:r>
            <a:endParaRPr lang="en-US" sz="1100" smtClean="0">
              <a:latin typeface="Arial" charset="0"/>
              <a:cs typeface="Arial" charset="0"/>
            </a:endParaRPr>
          </a:p>
          <a:p>
            <a:r>
              <a:rPr lang="es-ES" sz="1100" smtClean="0">
                <a:latin typeface="Arial" charset="0"/>
                <a:cs typeface="Arial" charset="0"/>
              </a:rPr>
              <a:t> </a:t>
            </a:r>
            <a:endParaRPr lang="en-US" sz="1100" smtClean="0">
              <a:latin typeface="Arial" charset="0"/>
              <a:cs typeface="Arial" charset="0"/>
            </a:endParaRPr>
          </a:p>
          <a:p>
            <a:r>
              <a:rPr lang="es-ES" sz="1100" smtClean="0">
                <a:latin typeface="Arial" charset="0"/>
                <a:cs typeface="Arial" charset="0"/>
              </a:rPr>
              <a:t>En este proyecto hemos querido ser más disciplinados, claros y concretos en lo que queríamos lograr y qué debíamos hacer. En este proyecto no se trata de salvar el mundo - se trata de ayudar a las empresas a comprender cuáles son los impactos estratégicos de los retos que afrontamos.  El marco temporal hasta 2050 nos proporcionó un objetivo suficientemente lejano para actuar – y a la vez suficientemente cercano para ser relevante. La metodología de visión nos permitió desarrollar un escenario futuro que premite:</a:t>
            </a:r>
            <a:endParaRPr lang="en-US" sz="1100" smtClean="0">
              <a:latin typeface="Arial" charset="0"/>
              <a:cs typeface="Arial" charset="0"/>
            </a:endParaRPr>
          </a:p>
          <a:p>
            <a:r>
              <a:rPr lang="es-ES" sz="1100" smtClean="0">
                <a:latin typeface="Arial" charset="0"/>
                <a:cs typeface="Arial" charset="0"/>
              </a:rPr>
              <a:t> </a:t>
            </a:r>
            <a:endParaRPr lang="en-US" sz="1100" smtClean="0">
              <a:latin typeface="Arial" charset="0"/>
              <a:cs typeface="Arial" charset="0"/>
            </a:endParaRPr>
          </a:p>
          <a:p>
            <a:pPr>
              <a:buFontTx/>
              <a:buChar char="•"/>
            </a:pPr>
            <a:r>
              <a:rPr lang="es-ES" sz="1100" smtClean="0">
                <a:latin typeface="Arial" charset="0"/>
                <a:cs typeface="Arial" charset="0"/>
              </a:rPr>
              <a:t> Delinear la brecha entre el presente y ese futuro. </a:t>
            </a:r>
            <a:endParaRPr lang="en-US" sz="1100" smtClean="0">
              <a:latin typeface="Arial" charset="0"/>
              <a:cs typeface="Arial" charset="0"/>
            </a:endParaRPr>
          </a:p>
          <a:p>
            <a:pPr>
              <a:buFontTx/>
              <a:buChar char="•"/>
            </a:pPr>
            <a:r>
              <a:rPr lang="es-ES" sz="1100" smtClean="0">
                <a:latin typeface="Arial" charset="0"/>
                <a:cs typeface="Arial" charset="0"/>
              </a:rPr>
              <a:t> Desarrollar hojas de ruta que nos pueden llevar hasta allá. </a:t>
            </a:r>
            <a:endParaRPr lang="en-US" sz="1100" smtClean="0">
              <a:latin typeface="Arial" charset="0"/>
              <a:cs typeface="Arial" charset="0"/>
            </a:endParaRPr>
          </a:p>
          <a:p>
            <a:pPr>
              <a:buFontTx/>
              <a:buChar char="•"/>
            </a:pPr>
            <a:r>
              <a:rPr lang="es-ES" sz="1100" smtClean="0">
                <a:latin typeface="Arial" charset="0"/>
                <a:cs typeface="Arial" charset="0"/>
              </a:rPr>
              <a:t> Comprender mejor la perspectiva empresarial. </a:t>
            </a:r>
            <a:endParaRPr lang="en-US" sz="1100" smtClean="0">
              <a:latin typeface="Arial" charset="0"/>
              <a:cs typeface="Arial" charset="0"/>
            </a:endParaRPr>
          </a:p>
          <a:p>
            <a:pPr>
              <a:buFontTx/>
              <a:buChar char="•"/>
            </a:pPr>
            <a:r>
              <a:rPr lang="es-ES" sz="1100" smtClean="0">
                <a:latin typeface="Arial" charset="0"/>
                <a:cs typeface="Arial" charset="0"/>
              </a:rPr>
              <a:t> Destacar y cuantificar el potencial de mercado de las oportunidades. </a:t>
            </a:r>
            <a:endParaRPr lang="en-US" sz="1100" smtClean="0">
              <a:latin typeface="Arial" charset="0"/>
              <a:cs typeface="Arial" charset="0"/>
            </a:endParaRPr>
          </a:p>
          <a:p>
            <a:pPr>
              <a:buFontTx/>
              <a:buChar char="•"/>
            </a:pPr>
            <a:r>
              <a:rPr lang="es-ES" sz="1100" smtClean="0">
                <a:latin typeface="Arial" charset="0"/>
                <a:cs typeface="Arial" charset="0"/>
              </a:rPr>
              <a:t> Acordar acciones y próximos pasos.</a:t>
            </a:r>
            <a:endParaRPr lang="en-US" sz="1100" smtClean="0">
              <a:latin typeface="Arial" charset="0"/>
              <a:cs typeface="Arial" charset="0"/>
            </a:endParaRPr>
          </a:p>
          <a:p>
            <a:r>
              <a:rPr lang="es-ES" sz="1100" smtClean="0">
                <a:latin typeface="Arial" charset="0"/>
                <a:cs typeface="Arial" charset="0"/>
              </a:rPr>
              <a:t> </a:t>
            </a:r>
            <a:endParaRPr lang="en-US" sz="1100" smtClean="0">
              <a:latin typeface="Arial" charset="0"/>
              <a:cs typeface="Arial" charset="0"/>
            </a:endParaRPr>
          </a:p>
          <a:p>
            <a:r>
              <a:rPr lang="es-ES" sz="1100" smtClean="0">
                <a:latin typeface="Arial" charset="0"/>
                <a:cs typeface="Arial" charset="0"/>
              </a:rPr>
              <a:t>Y, sobre todo estamos demostrando que la sostenibilidad se está convirtiendo en un factor estratégico clave para las empresas.</a:t>
            </a:r>
            <a:endParaRPr lang="en-US" sz="1100" smtClean="0">
              <a:latin typeface="Arial" charset="0"/>
              <a:cs typeface="Arial" charset="0"/>
            </a:endParaRPr>
          </a:p>
          <a:p>
            <a:endParaRPr lang="en-US" sz="1100" smtClean="0"/>
          </a:p>
        </p:txBody>
      </p:sp>
      <p:sp>
        <p:nvSpPr>
          <p:cNvPr id="4" name="Slide Number Placeholder 3"/>
          <p:cNvSpPr>
            <a:spLocks noGrp="1"/>
          </p:cNvSpPr>
          <p:nvPr>
            <p:ph type="sldNum" sz="quarter" idx="5"/>
          </p:nvPr>
        </p:nvSpPr>
        <p:spPr/>
        <p:txBody>
          <a:bodyPr/>
          <a:lstStyle/>
          <a:p>
            <a:pPr>
              <a:defRPr/>
            </a:pPr>
            <a:fld id="{D1AFE984-39D8-4F77-A87E-12448FBDBC87}" type="slidenum">
              <a:rPr lang="en-US" smtClean="0"/>
              <a:pPr>
                <a:defRPr/>
              </a:pPr>
              <a:t>8</a:t>
            </a:fld>
            <a:endParaRPr lang="en-US"/>
          </a:p>
        </p:txBody>
      </p:sp>
    </p:spTree>
    <p:extLst>
      <p:ext uri="{BB962C8B-B14F-4D97-AF65-F5344CB8AC3E}">
        <p14:creationId xmlns:p14="http://schemas.microsoft.com/office/powerpoint/2010/main" val="419246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100" smtClean="0">
                <a:latin typeface="Arial" charset="0"/>
                <a:cs typeface="Arial" charset="0"/>
              </a:rPr>
              <a:t>El proyecto Visión 2050 es un ejercicio retrospectivo.</a:t>
            </a:r>
            <a:br>
              <a:rPr lang="es-ES" sz="1100" smtClean="0">
                <a:latin typeface="Arial" charset="0"/>
                <a:cs typeface="Arial" charset="0"/>
              </a:rPr>
            </a:br>
            <a:endParaRPr lang="en-US" sz="1100" smtClean="0">
              <a:latin typeface="Arial" charset="0"/>
              <a:cs typeface="Arial" charset="0"/>
            </a:endParaRPr>
          </a:p>
          <a:p>
            <a:r>
              <a:rPr lang="es-ES" sz="1100" smtClean="0">
                <a:latin typeface="Arial" charset="0"/>
                <a:cs typeface="Arial" charset="0"/>
              </a:rPr>
              <a:t>Comenzamos por describir cómo será el mundo en 2050 si no respondemos correctamente ante el reto de la sostenibilidad.</a:t>
            </a:r>
            <a:endParaRPr lang="en-US" sz="1100" smtClean="0">
              <a:latin typeface="Arial" charset="0"/>
              <a:cs typeface="Arial" charset="0"/>
            </a:endParaRPr>
          </a:p>
          <a:p>
            <a:endParaRPr lang="es-ES" sz="1100" smtClean="0">
              <a:latin typeface="Arial" charset="0"/>
              <a:cs typeface="Arial" charset="0"/>
            </a:endParaRPr>
          </a:p>
          <a:p>
            <a:r>
              <a:rPr lang="es-ES" sz="1100" smtClean="0">
                <a:latin typeface="Arial" charset="0"/>
                <a:cs typeface="Arial" charset="0"/>
              </a:rPr>
              <a:t>En base a esa descripción, desarrollamos una visión para 2050 de un mundo que avanza hacia la sostenibilidad. Un mundo en cual la población mundial no solamente sobrevive, sino que vive bien y dentro de los límites de este planeta.</a:t>
            </a:r>
            <a:endParaRPr lang="en-US" sz="1100" smtClean="0">
              <a:latin typeface="Arial" charset="0"/>
              <a:cs typeface="Arial" charset="0"/>
            </a:endParaRPr>
          </a:p>
          <a:p>
            <a:endParaRPr lang="es-ES" sz="1100" smtClean="0">
              <a:latin typeface="Arial" charset="0"/>
              <a:cs typeface="Arial" charset="0"/>
            </a:endParaRPr>
          </a:p>
          <a:p>
            <a:r>
              <a:rPr lang="es-ES" sz="1100" smtClean="0">
                <a:latin typeface="Arial" charset="0"/>
                <a:cs typeface="Arial" charset="0"/>
              </a:rPr>
              <a:t>Desarrollamos una hoja de ruta para conectar este futuro sostenible con el presente. El objetivo era delinear que significaría alcanzar un desarrollo sostenible real y global para las empresas y mercados, mediante cambios radicales, tanto políticos como en los modos de vida.</a:t>
            </a:r>
            <a:endParaRPr lang="en-US" sz="1100" smtClean="0">
              <a:latin typeface="Arial" charset="0"/>
              <a:cs typeface="Arial" charset="0"/>
            </a:endParaRPr>
          </a:p>
          <a:p>
            <a:endParaRPr lang="es-ES" sz="1100" smtClean="0">
              <a:latin typeface="Arial" charset="0"/>
              <a:cs typeface="Arial" charset="0"/>
            </a:endParaRPr>
          </a:p>
          <a:p>
            <a:r>
              <a:rPr lang="es-ES" sz="1100" smtClean="0">
                <a:latin typeface="Arial" charset="0"/>
                <a:cs typeface="Arial" charset="0"/>
              </a:rPr>
              <a:t>La buena noticia es que hay oportunidades considerables dentro de esta transición - para hacer más con menos, para crear nuevos productos y servicios, y para ofrecer plusvalía tanto a clientes como agentes implicados. Las empresas que comprenden que los retos globales se convierten en factores estratégicos para las empresas y valoran la necesidad de acciones firmes y nuevas alianzas para afrontar los problemas de las sociedades, tienen mayores posibilidades de ser ganadoras.</a:t>
            </a:r>
            <a:endParaRPr lang="en-US" sz="1100" smtClean="0">
              <a:latin typeface="Arial" charset="0"/>
              <a:cs typeface="Arial" charset="0"/>
            </a:endParaRP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A2740A-77BC-44CC-8753-81F357495C5B}"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4276967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100" dirty="0" smtClean="0">
                <a:latin typeface="Arial" pitchFamily="34" charset="0"/>
                <a:cs typeface="Arial" pitchFamily="34" charset="0"/>
              </a:rPr>
              <a:t>Nuestro primer paso fue identificar las principales tendencias para 2050 en términos de desarrollo social y económico y su impacto predecible sobre el medio ambiente, para contestar esta simple pregunta: ¿cómo será el mundo si no afrontamos correctamente el reto de la sostenibilidad?</a:t>
            </a:r>
            <a:br>
              <a:rPr lang="es-ES" sz="1100" dirty="0" smtClean="0">
                <a:latin typeface="Arial" pitchFamily="34" charset="0"/>
                <a:cs typeface="Arial" pitchFamily="34" charset="0"/>
              </a:rPr>
            </a:br>
            <a:endParaRPr lang="en-US" sz="1100" dirty="0" smtClean="0">
              <a:latin typeface="Arial" pitchFamily="34" charset="0"/>
              <a:cs typeface="Arial" pitchFamily="34" charset="0"/>
            </a:endParaRPr>
          </a:p>
          <a:p>
            <a:r>
              <a:rPr lang="es-ES" sz="1100" dirty="0" smtClean="0">
                <a:latin typeface="Arial" pitchFamily="34" charset="0"/>
                <a:cs typeface="Arial" pitchFamily="34" charset="0"/>
              </a:rPr>
              <a:t>El mundo que describimos se caracteriza por crecimiento de la población y del consumo (en la mayoría de los países), agravado por la inercia derivada de formas de gobierno y respuestas políticas inadecuadas. El resultado es el deterioro del medio ambiente y una mayor presión social.</a:t>
            </a:r>
            <a:endParaRPr lang="en-US" sz="1100" dirty="0" smtClean="0">
              <a:latin typeface="Arial" pitchFamily="34" charset="0"/>
              <a:cs typeface="Arial" pitchFamily="34" charset="0"/>
            </a:endParaRPr>
          </a:p>
          <a:p>
            <a:endParaRPr lang="es-ES" sz="1100" b="1" dirty="0" smtClean="0">
              <a:latin typeface="Arial" pitchFamily="34" charset="0"/>
              <a:cs typeface="Arial" pitchFamily="34" charset="0"/>
            </a:endParaRPr>
          </a:p>
          <a:p>
            <a:r>
              <a:rPr lang="es-ES" sz="1100" b="1" dirty="0" smtClean="0">
                <a:latin typeface="Arial" pitchFamily="34" charset="0"/>
                <a:cs typeface="Arial" pitchFamily="34" charset="0"/>
              </a:rPr>
              <a:t>Figura en la parte superior izquierda: </a:t>
            </a:r>
            <a:r>
              <a:rPr lang="es-ES" sz="1100" dirty="0" smtClean="0">
                <a:latin typeface="Arial" pitchFamily="34" charset="0"/>
                <a:cs typeface="Arial" pitchFamily="34" charset="0"/>
              </a:rPr>
              <a:t>Se espera que de aquí a 2050, la población mundial aumente de los 6.900 millones actuales a más de 9.000 millones, y según las estimaciones de Naciones Unidas, el 98% de ese crecimiento se producirá en países en vías de desarrollo y en economías emergentes.</a:t>
            </a:r>
            <a:endParaRPr lang="en-US" sz="1100" dirty="0" smtClean="0">
              <a:latin typeface="Arial" pitchFamily="34" charset="0"/>
              <a:cs typeface="Arial" pitchFamily="34" charset="0"/>
            </a:endParaRPr>
          </a:p>
          <a:p>
            <a:endParaRPr lang="es-ES" sz="1100" b="1" dirty="0" smtClean="0">
              <a:latin typeface="Arial" pitchFamily="34" charset="0"/>
              <a:cs typeface="Arial" pitchFamily="34" charset="0"/>
            </a:endParaRP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E8A813-2261-4FF4-8831-587FBB96A461}"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2759698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Vision 2050_cover ppt.jpg"/>
          <p:cNvPicPr>
            <a:picLocks noChangeAspect="1"/>
          </p:cNvPicPr>
          <p:nvPr userDrawn="1"/>
        </p:nvPicPr>
        <p:blipFill>
          <a:blip r:embed="rId2" cstate="print"/>
          <a:srcRect r="3030"/>
          <a:stretch>
            <a:fillRect/>
          </a:stretch>
        </p:blipFill>
        <p:spPr bwMode="auto">
          <a:xfrm>
            <a:off x="0" y="0"/>
            <a:ext cx="9144000" cy="6858000"/>
          </a:xfrm>
          <a:prstGeom prst="rect">
            <a:avLst/>
          </a:prstGeom>
          <a:noFill/>
          <a:ln w="9525">
            <a:noFill/>
            <a:miter lim="800000"/>
            <a:headEnd/>
            <a:tailEnd/>
          </a:ln>
        </p:spPr>
      </p:pic>
      <p:sp>
        <p:nvSpPr>
          <p:cNvPr id="5" name="TextBox 4"/>
          <p:cNvSpPr txBox="1">
            <a:spLocks noChangeArrowheads="1"/>
          </p:cNvSpPr>
          <p:nvPr userDrawn="1"/>
        </p:nvSpPr>
        <p:spPr bwMode="auto">
          <a:xfrm>
            <a:off x="2143125" y="1928813"/>
            <a:ext cx="1785938" cy="1323439"/>
          </a:xfrm>
          <a:prstGeom prst="rect">
            <a:avLst/>
          </a:prstGeom>
          <a:noFill/>
          <a:ln w="9525">
            <a:noFill/>
            <a:miter lim="800000"/>
            <a:headEnd/>
            <a:tailEnd/>
          </a:ln>
        </p:spPr>
        <p:txBody>
          <a:bodyP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4000" dirty="0" err="1" smtClean="0">
                <a:solidFill>
                  <a:schemeClr val="bg1"/>
                </a:solidFill>
                <a:latin typeface="+mn-lt"/>
              </a:rPr>
              <a:t>Visión</a:t>
            </a:r>
            <a:r>
              <a:rPr lang="en-US" sz="4000" dirty="0" smtClean="0">
                <a:solidFill>
                  <a:schemeClr val="bg1"/>
                </a:solidFill>
                <a:latin typeface="+mn-lt"/>
              </a:rPr>
              <a:t> </a:t>
            </a:r>
          </a:p>
          <a:p>
            <a:pPr algn="r" fontAlgn="auto">
              <a:spcBef>
                <a:spcPts val="0"/>
              </a:spcBef>
              <a:spcAft>
                <a:spcPts val="0"/>
              </a:spcAft>
              <a:defRPr/>
            </a:pPr>
            <a:r>
              <a:rPr lang="en-US" sz="4000" dirty="0" smtClean="0">
                <a:solidFill>
                  <a:schemeClr val="bg1"/>
                </a:solidFill>
                <a:latin typeface="+mn-lt"/>
              </a:rPr>
              <a:t>2050</a:t>
            </a:r>
            <a:endParaRPr lang="en-US" sz="4000" dirty="0">
              <a:solidFill>
                <a:schemeClr val="bg1"/>
              </a:solidFill>
              <a:latin typeface="+mn-lt"/>
            </a:endParaRPr>
          </a:p>
        </p:txBody>
      </p:sp>
      <p:sp>
        <p:nvSpPr>
          <p:cNvPr id="3" name="Subtitle 2"/>
          <p:cNvSpPr>
            <a:spLocks noGrp="1"/>
          </p:cNvSpPr>
          <p:nvPr>
            <p:ph type="subTitle" idx="1"/>
          </p:nvPr>
        </p:nvSpPr>
        <p:spPr>
          <a:xfrm>
            <a:off x="4071934" y="4429132"/>
            <a:ext cx="4786346" cy="2154548"/>
          </a:xfrm>
        </p:spPr>
        <p:txBody>
          <a:bodyPr>
            <a:normAutofit/>
          </a:bodyPr>
          <a:lstStyle>
            <a:lvl1pPr marL="0" indent="0" algn="r">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22B1BE-F003-46A7-BD99-84D213C07E23}" type="datetime1">
              <a:rPr lang="en-US"/>
              <a:pPr>
                <a:defRPr/>
              </a:pPr>
              <a:t>10/21/2013</a:t>
            </a:fld>
            <a:endParaRPr lang="en-US"/>
          </a:p>
        </p:txBody>
      </p:sp>
      <p:sp>
        <p:nvSpPr>
          <p:cNvPr id="8" name="Slide Number Placeholder 5"/>
          <p:cNvSpPr>
            <a:spLocks noGrp="1"/>
          </p:cNvSpPr>
          <p:nvPr>
            <p:ph type="sldNum" sz="quarter" idx="11"/>
          </p:nvPr>
        </p:nvSpPr>
        <p:spPr/>
        <p:txBody>
          <a:bodyPr/>
          <a:lstStyle>
            <a:lvl1pPr>
              <a:defRPr/>
            </a:lvl1pPr>
          </a:lstStyle>
          <a:p>
            <a:pPr>
              <a:defRPr/>
            </a:pPr>
            <a:fld id="{2EFD1C86-6C66-43F2-85D3-FEF8D0A150A9}"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207633-667D-41E2-97B5-641C9A9959DC}" type="datetime1">
              <a:rPr lang="en-US"/>
              <a:pPr>
                <a:defRPr/>
              </a:pPr>
              <a:t>10/21/2013</a:t>
            </a:fld>
            <a:endParaRPr lang="en-US"/>
          </a:p>
        </p:txBody>
      </p:sp>
      <p:sp>
        <p:nvSpPr>
          <p:cNvPr id="4" name="Slide Number Placeholder 5"/>
          <p:cNvSpPr>
            <a:spLocks noGrp="1"/>
          </p:cNvSpPr>
          <p:nvPr>
            <p:ph type="sldNum" sz="quarter" idx="11"/>
          </p:nvPr>
        </p:nvSpPr>
        <p:spPr/>
        <p:txBody>
          <a:bodyPr/>
          <a:lstStyle>
            <a:lvl1pPr>
              <a:defRPr/>
            </a:lvl1pPr>
          </a:lstStyle>
          <a:p>
            <a:pPr>
              <a:defRPr/>
            </a:pPr>
            <a:fld id="{CDFAC913-13FA-4B01-B391-600A5CCCC79D}"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0D39F4-30AC-492E-8441-7A1E924720AE}" type="datetime1">
              <a:rPr lang="en-US"/>
              <a:pPr>
                <a:defRPr/>
              </a:pPr>
              <a:t>10/21/2013</a:t>
            </a:fld>
            <a:endParaRPr lang="en-US"/>
          </a:p>
        </p:txBody>
      </p:sp>
      <p:sp>
        <p:nvSpPr>
          <p:cNvPr id="3" name="Slide Number Placeholder 5"/>
          <p:cNvSpPr>
            <a:spLocks noGrp="1"/>
          </p:cNvSpPr>
          <p:nvPr>
            <p:ph type="sldNum" sz="quarter" idx="11"/>
          </p:nvPr>
        </p:nvSpPr>
        <p:spPr/>
        <p:txBody>
          <a:bodyPr/>
          <a:lstStyle>
            <a:lvl1pPr>
              <a:defRPr/>
            </a:lvl1pPr>
          </a:lstStyle>
          <a:p>
            <a:pPr>
              <a:defRPr/>
            </a:pPr>
            <a:fld id="{CFA658BC-9FC6-4909-A694-835D56053DA3}"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60B729-E905-4ED4-A70C-7E48343240E0}" type="datetime1">
              <a:rPr lang="en-US"/>
              <a:pPr>
                <a:defRPr/>
              </a:pPr>
              <a:t>10/21/2013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40D6E124-06FE-4FEF-802F-29C0CFFDEB21}"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968DF9-DA25-44CE-94E7-21FFFE58C902}" type="datetime1">
              <a:rPr lang="en-US"/>
              <a:pPr>
                <a:defRPr/>
              </a:pPr>
              <a:t>10/21/2013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9F916EF7-4C2A-4CDB-9F73-4DA7914A59DA}"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79D741-D802-4A84-9A3F-65EBE87D79D4}" type="datetime1">
              <a:rPr lang="en-US"/>
              <a:pPr>
                <a:defRPr/>
              </a:pPr>
              <a:t>10/21/2013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98D4D413-BDD1-4C1C-BCEB-C821E5A9D245}" type="slidenum">
              <a:rPr lang="en-US"/>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B8BBFB-78D9-44AE-81F9-12DB52B0C827}" type="datetime1">
              <a:rPr lang="en-US"/>
              <a:pPr>
                <a:defRPr/>
              </a:pPr>
              <a:t>10/21/2013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553BE7A2-D313-440A-9036-E552B87C6111}"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p:cNvPicPr>
            <a:picLocks noChangeAspect="1" noChangeArrowheads="1"/>
          </p:cNvPicPr>
          <p:nvPr userDrawn="1"/>
        </p:nvPicPr>
        <p:blipFill>
          <a:blip r:embed="rId2" cstate="print"/>
          <a:srcRect t="4012" b="8023"/>
          <a:stretch>
            <a:fillRect/>
          </a:stretch>
        </p:blipFill>
        <p:spPr bwMode="auto">
          <a:xfrm>
            <a:off x="0" y="0"/>
            <a:ext cx="1547813" cy="1155700"/>
          </a:xfrm>
          <a:prstGeom prst="rect">
            <a:avLst/>
          </a:prstGeom>
          <a:noFill/>
          <a:ln w="9525">
            <a:noFill/>
            <a:miter lim="800000"/>
            <a:headEnd/>
            <a:tailEnd/>
          </a:ln>
        </p:spPr>
      </p:pic>
      <p:sp>
        <p:nvSpPr>
          <p:cNvPr id="2" name="Title 1"/>
          <p:cNvSpPr>
            <a:spLocks noGrp="1"/>
          </p:cNvSpPr>
          <p:nvPr>
            <p:ph type="title"/>
          </p:nvPr>
        </p:nvSpPr>
        <p:spPr>
          <a:xfrm>
            <a:off x="1571604" y="0"/>
            <a:ext cx="7572396" cy="1143000"/>
          </a:xfrm>
          <a:solidFill>
            <a:srgbClr val="29489F"/>
          </a:solidFill>
          <a:ln>
            <a:solidFill>
              <a:srgbClr val="29489F"/>
            </a:solidFill>
          </a:ln>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71538" y="1600200"/>
            <a:ext cx="7615262" cy="4525963"/>
          </a:xfrm>
        </p:spPr>
        <p:txBody>
          <a:bodyPr/>
          <a:lstStyle>
            <a:lvl1pPr>
              <a:defRPr>
                <a:solidFill>
                  <a:srgbClr val="29489F"/>
                </a:solidFill>
              </a:defRPr>
            </a:lvl1pPr>
            <a:lvl2pPr>
              <a:buSzPct val="66000"/>
              <a:buFont typeface="Courier New"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5BD2E773-D570-4682-B339-E5CECE3B31D1}" type="slidenum">
              <a:rPr lang="en-US"/>
              <a:pPr>
                <a:defRPr/>
              </a:pPr>
              <a:t>‹Nº›</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656" y="6255532"/>
            <a:ext cx="1316806" cy="43755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15"/>
          <p:cNvPicPr>
            <a:picLocks noChangeAspect="1" noChangeArrowheads="1"/>
          </p:cNvPicPr>
          <p:nvPr userDrawn="1"/>
        </p:nvPicPr>
        <p:blipFill>
          <a:blip r:embed="rId2" cstate="print"/>
          <a:srcRect t="4012" b="8023"/>
          <a:stretch>
            <a:fillRect/>
          </a:stretch>
        </p:blipFill>
        <p:spPr bwMode="auto">
          <a:xfrm>
            <a:off x="0" y="0"/>
            <a:ext cx="1547813" cy="1155700"/>
          </a:xfrm>
          <a:prstGeom prst="rect">
            <a:avLst/>
          </a:prstGeom>
          <a:noFill/>
          <a:ln w="9525">
            <a:noFill/>
            <a:miter lim="800000"/>
            <a:headEnd/>
            <a:tailEnd/>
          </a:ln>
        </p:spPr>
      </p:pic>
      <p:sp>
        <p:nvSpPr>
          <p:cNvPr id="6" name="Rectangle 5"/>
          <p:cNvSpPr/>
          <p:nvPr userDrawn="1"/>
        </p:nvSpPr>
        <p:spPr>
          <a:xfrm>
            <a:off x="1571625" y="0"/>
            <a:ext cx="212725" cy="11541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1785918" y="0"/>
            <a:ext cx="7358082" cy="1143000"/>
          </a:xfrm>
          <a:solidFill>
            <a:srgbClr val="29489F"/>
          </a:solidFill>
          <a:ln>
            <a:solidFill>
              <a:srgbClr val="29489F"/>
            </a:solidFill>
          </a:ln>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71538" y="1600200"/>
            <a:ext cx="7615262" cy="4525963"/>
          </a:xfrm>
        </p:spPr>
        <p:txBody>
          <a:bodyPr/>
          <a:lstStyle>
            <a:lvl1pPr>
              <a:defRPr>
                <a:solidFill>
                  <a:srgbClr val="29489F"/>
                </a:solidFill>
              </a:defRPr>
            </a:lvl1pPr>
            <a:lvl2pPr>
              <a:buSzPct val="66000"/>
              <a:buFont typeface="Courier New"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22FE261F-4FB0-4B42-BDBE-AB7A7C4FDFD6}" type="slidenum">
              <a:rPr lang="en-US"/>
              <a:pPr>
                <a:defRPr/>
              </a:pPr>
              <a:t>‹Nº›</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656" y="6255532"/>
            <a:ext cx="1316806" cy="43755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1571625" y="0"/>
            <a:ext cx="214313" cy="11541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5"/>
          <p:cNvPicPr>
            <a:picLocks noChangeAspect="1" noChangeArrowheads="1"/>
          </p:cNvPicPr>
          <p:nvPr userDrawn="1"/>
        </p:nvPicPr>
        <p:blipFill>
          <a:blip r:embed="rId2" cstate="print"/>
          <a:srcRect t="4012" b="8023"/>
          <a:stretch>
            <a:fillRect/>
          </a:stretch>
        </p:blipFill>
        <p:spPr bwMode="auto">
          <a:xfrm>
            <a:off x="0" y="0"/>
            <a:ext cx="1547813" cy="1155700"/>
          </a:xfrm>
          <a:prstGeom prst="rect">
            <a:avLst/>
          </a:prstGeom>
          <a:noFill/>
          <a:ln w="9525">
            <a:noFill/>
            <a:miter lim="800000"/>
            <a:headEnd/>
            <a:tailEnd/>
          </a:ln>
        </p:spPr>
      </p:pic>
      <p:sp>
        <p:nvSpPr>
          <p:cNvPr id="2" name="Title 1"/>
          <p:cNvSpPr>
            <a:spLocks noGrp="1"/>
          </p:cNvSpPr>
          <p:nvPr>
            <p:ph type="title"/>
          </p:nvPr>
        </p:nvSpPr>
        <p:spPr>
          <a:xfrm>
            <a:off x="1785918" y="0"/>
            <a:ext cx="7358082" cy="1143000"/>
          </a:xfrm>
          <a:solidFill>
            <a:srgbClr val="29489F"/>
          </a:solidFill>
          <a:ln>
            <a:solidFill>
              <a:srgbClr val="29489F"/>
            </a:solidFill>
          </a:ln>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71538" y="1600200"/>
            <a:ext cx="7615262" cy="4525963"/>
          </a:xfrm>
        </p:spPr>
        <p:txBody>
          <a:bodyPr/>
          <a:lstStyle>
            <a:lvl1pPr>
              <a:defRPr>
                <a:solidFill>
                  <a:srgbClr val="29489F"/>
                </a:solidFill>
              </a:defRPr>
            </a:lvl1pPr>
            <a:lvl2pPr>
              <a:buSzPct val="66000"/>
              <a:buFont typeface="Courier New"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A53DA498-FEDB-42A8-93E4-9B3D71A6AC5E}" type="slidenum">
              <a:rPr lang="en-US"/>
              <a:pPr>
                <a:defRPr/>
              </a:pPr>
              <a:t>‹Nº›</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656" y="6255532"/>
            <a:ext cx="1316806" cy="43755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1571625" y="0"/>
            <a:ext cx="222250" cy="11541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5"/>
          <p:cNvPicPr>
            <a:picLocks noChangeAspect="1" noChangeArrowheads="1"/>
          </p:cNvPicPr>
          <p:nvPr userDrawn="1"/>
        </p:nvPicPr>
        <p:blipFill>
          <a:blip r:embed="rId2" cstate="print"/>
          <a:srcRect t="4012" b="8023"/>
          <a:stretch>
            <a:fillRect/>
          </a:stretch>
        </p:blipFill>
        <p:spPr bwMode="auto">
          <a:xfrm>
            <a:off x="0" y="0"/>
            <a:ext cx="1547813" cy="1155700"/>
          </a:xfrm>
          <a:prstGeom prst="rect">
            <a:avLst/>
          </a:prstGeom>
          <a:noFill/>
          <a:ln w="9525">
            <a:noFill/>
            <a:miter lim="800000"/>
            <a:headEnd/>
            <a:tailEnd/>
          </a:ln>
        </p:spPr>
      </p:pic>
      <p:sp>
        <p:nvSpPr>
          <p:cNvPr id="2" name="Title 1"/>
          <p:cNvSpPr>
            <a:spLocks noGrp="1"/>
          </p:cNvSpPr>
          <p:nvPr>
            <p:ph type="title"/>
          </p:nvPr>
        </p:nvSpPr>
        <p:spPr>
          <a:xfrm>
            <a:off x="1785918" y="0"/>
            <a:ext cx="7358082" cy="1143000"/>
          </a:xfrm>
          <a:solidFill>
            <a:srgbClr val="29489F"/>
          </a:solidFill>
          <a:ln>
            <a:solidFill>
              <a:srgbClr val="29489F"/>
            </a:solidFill>
          </a:ln>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71538" y="1600200"/>
            <a:ext cx="7615262" cy="4525963"/>
          </a:xfrm>
        </p:spPr>
        <p:txBody>
          <a:bodyPr/>
          <a:lstStyle>
            <a:lvl1pPr>
              <a:defRPr>
                <a:solidFill>
                  <a:srgbClr val="29489F"/>
                </a:solidFill>
              </a:defRPr>
            </a:lvl1pPr>
            <a:lvl2pPr>
              <a:buSzPct val="66000"/>
              <a:buFont typeface="Courier New"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34465A85-6BEB-4374-B918-F5F803BFCBD0}" type="slidenum">
              <a:rPr lang="en-US"/>
              <a:pPr>
                <a:defRPr/>
              </a:pPr>
              <a:t>‹Nº›</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656" y="6255532"/>
            <a:ext cx="1316806" cy="43755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p:nvPr userDrawn="1"/>
        </p:nvSpPr>
        <p:spPr>
          <a:xfrm>
            <a:off x="1571625" y="0"/>
            <a:ext cx="212725" cy="11541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5"/>
          <p:cNvPicPr>
            <a:picLocks noChangeAspect="1" noChangeArrowheads="1"/>
          </p:cNvPicPr>
          <p:nvPr userDrawn="1"/>
        </p:nvPicPr>
        <p:blipFill>
          <a:blip r:embed="rId2" cstate="print"/>
          <a:srcRect t="4012" b="8023"/>
          <a:stretch>
            <a:fillRect/>
          </a:stretch>
        </p:blipFill>
        <p:spPr bwMode="auto">
          <a:xfrm>
            <a:off x="0" y="0"/>
            <a:ext cx="1547813" cy="1155700"/>
          </a:xfrm>
          <a:prstGeom prst="rect">
            <a:avLst/>
          </a:prstGeom>
          <a:noFill/>
          <a:ln w="9525">
            <a:noFill/>
            <a:miter lim="800000"/>
            <a:headEnd/>
            <a:tailEnd/>
          </a:ln>
        </p:spPr>
      </p:pic>
      <p:sp>
        <p:nvSpPr>
          <p:cNvPr id="2" name="Title 1"/>
          <p:cNvSpPr>
            <a:spLocks noGrp="1"/>
          </p:cNvSpPr>
          <p:nvPr>
            <p:ph type="title"/>
          </p:nvPr>
        </p:nvSpPr>
        <p:spPr>
          <a:xfrm>
            <a:off x="1785918" y="0"/>
            <a:ext cx="7358082" cy="1143000"/>
          </a:xfrm>
          <a:solidFill>
            <a:srgbClr val="29489F"/>
          </a:solidFill>
          <a:ln>
            <a:solidFill>
              <a:srgbClr val="29489F"/>
            </a:solidFill>
          </a:ln>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71538" y="1600200"/>
            <a:ext cx="7615262" cy="4525963"/>
          </a:xfrm>
        </p:spPr>
        <p:txBody>
          <a:bodyPr/>
          <a:lstStyle>
            <a:lvl1pPr>
              <a:defRPr>
                <a:solidFill>
                  <a:srgbClr val="29489F"/>
                </a:solidFill>
              </a:defRPr>
            </a:lvl1pPr>
            <a:lvl2pPr>
              <a:buSzPct val="66000"/>
              <a:buFont typeface="Courier New"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4A30D697-5EB5-4C39-8E6C-454DF29403CD}" type="slidenum">
              <a:rPr lang="en-US"/>
              <a:pPr>
                <a:defRPr/>
              </a:pPr>
              <a:t>‹Nº›</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656" y="6255532"/>
            <a:ext cx="1316806" cy="43755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3"/>
          <p:cNvSpPr/>
          <p:nvPr userDrawn="1"/>
        </p:nvSpPr>
        <p:spPr>
          <a:xfrm>
            <a:off x="1571625" y="0"/>
            <a:ext cx="212725" cy="115411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5"/>
          <p:cNvPicPr>
            <a:picLocks noChangeAspect="1" noChangeArrowheads="1"/>
          </p:cNvPicPr>
          <p:nvPr userDrawn="1"/>
        </p:nvPicPr>
        <p:blipFill>
          <a:blip r:embed="rId2" cstate="print"/>
          <a:srcRect t="4012" b="8023"/>
          <a:stretch>
            <a:fillRect/>
          </a:stretch>
        </p:blipFill>
        <p:spPr bwMode="auto">
          <a:xfrm>
            <a:off x="0" y="0"/>
            <a:ext cx="1547813" cy="1155700"/>
          </a:xfrm>
          <a:prstGeom prst="rect">
            <a:avLst/>
          </a:prstGeom>
          <a:noFill/>
          <a:ln w="9525">
            <a:noFill/>
            <a:miter lim="800000"/>
            <a:headEnd/>
            <a:tailEnd/>
          </a:ln>
        </p:spPr>
      </p:pic>
      <p:sp>
        <p:nvSpPr>
          <p:cNvPr id="2" name="Title 1"/>
          <p:cNvSpPr>
            <a:spLocks noGrp="1"/>
          </p:cNvSpPr>
          <p:nvPr>
            <p:ph type="title"/>
          </p:nvPr>
        </p:nvSpPr>
        <p:spPr>
          <a:xfrm>
            <a:off x="1785918" y="0"/>
            <a:ext cx="7358082" cy="1143000"/>
          </a:xfrm>
          <a:solidFill>
            <a:srgbClr val="29489F"/>
          </a:solidFill>
          <a:ln>
            <a:solidFill>
              <a:srgbClr val="29489F"/>
            </a:solidFill>
          </a:ln>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71538" y="1600200"/>
            <a:ext cx="7615262" cy="4525963"/>
          </a:xfrm>
        </p:spPr>
        <p:txBody>
          <a:bodyPr/>
          <a:lstStyle>
            <a:lvl1pPr>
              <a:defRPr>
                <a:solidFill>
                  <a:srgbClr val="29489F"/>
                </a:solidFill>
              </a:defRPr>
            </a:lvl1pPr>
            <a:lvl2pPr>
              <a:buSzPct val="66000"/>
              <a:buFont typeface="Courier New"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81E06A5D-911C-4419-9D47-589D1C776071}" type="slidenum">
              <a:rPr lang="en-US"/>
              <a:pPr>
                <a:defRPr/>
              </a:pPr>
              <a:t>‹Nº›</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656" y="6255532"/>
            <a:ext cx="1316806" cy="43755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75DC5B-8B60-4B41-B3AB-5D392E27DAD1}" type="datetime1">
              <a:rPr lang="en-US"/>
              <a:pPr>
                <a:defRPr/>
              </a:pPr>
              <a:t>10/21/2013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53CE3AAE-FA7B-419F-A469-9C63F56C1B90}"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BF91279-5BAE-41EF-A8B0-0A30CECDD9D6}" type="datetime1">
              <a:rPr lang="en-US"/>
              <a:pPr>
                <a:defRPr/>
              </a:pPr>
              <a:t>10/21/2013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6F5BF54F-E8F8-4150-9B53-5E5AC5181B7C}"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76F1423-C5E1-4561-9F1D-F45BB6FD4C71}" type="datetime1">
              <a:rPr lang="en-US"/>
              <a:pPr>
                <a:defRPr/>
              </a:pPr>
              <a:t>10/21/2013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ADA5AF-E64E-4910-85FB-B7D0D179F1E8}"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 id="2147483656" r:id="rId16"/>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wbcsd.org/web/vision2050.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56" y="6255532"/>
            <a:ext cx="1505032" cy="437559"/>
          </a:xfrm>
          <a:prstGeom prst="rect">
            <a:avLst/>
          </a:prstGeom>
        </p:spPr>
      </p:pic>
      <p:pic>
        <p:nvPicPr>
          <p:cNvPr id="3"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2002" y="6021288"/>
            <a:ext cx="1084671" cy="62197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476375" y="0"/>
            <a:ext cx="7667625" cy="1143000"/>
          </a:xfrm>
        </p:spPr>
        <p:txBody>
          <a:bodyPr/>
          <a:lstStyle/>
          <a:p>
            <a:pPr eaLnBrk="1" hangingPunct="1"/>
            <a:r>
              <a:rPr lang="en-US" sz="2800" dirty="0" err="1" smtClean="0">
                <a:latin typeface="Arial" charset="0"/>
                <a:cs typeface="Arial" charset="0"/>
              </a:rPr>
              <a:t>Caso</a:t>
            </a:r>
            <a:r>
              <a:rPr lang="en-US" sz="2800" dirty="0" smtClean="0">
                <a:latin typeface="Arial" charset="0"/>
                <a:cs typeface="Arial" charset="0"/>
              </a:rPr>
              <a:t> de </a:t>
            </a:r>
            <a:r>
              <a:rPr lang="en-US" sz="2800" dirty="0" err="1" smtClean="0">
                <a:latin typeface="Arial" charset="0"/>
                <a:cs typeface="Arial" charset="0"/>
              </a:rPr>
              <a:t>referencia</a:t>
            </a:r>
            <a:r>
              <a:rPr lang="en-US" sz="2800" dirty="0" smtClean="0">
                <a:latin typeface="Arial" charset="0"/>
                <a:cs typeface="Arial" charset="0"/>
              </a:rPr>
              <a:t> (“business as usual”) </a:t>
            </a:r>
            <a:r>
              <a:rPr lang="en-US" sz="2800" dirty="0" err="1" smtClean="0">
                <a:latin typeface="Arial" charset="0"/>
                <a:cs typeface="Arial" charset="0"/>
              </a:rPr>
              <a:t>hacia</a:t>
            </a:r>
            <a:r>
              <a:rPr lang="en-US" sz="2800" dirty="0" smtClean="0">
                <a:latin typeface="Arial" charset="0"/>
                <a:cs typeface="Arial" charset="0"/>
              </a:rPr>
              <a:t> el 2050: </a:t>
            </a:r>
            <a:r>
              <a:rPr lang="en-US" sz="2800" dirty="0" err="1" smtClean="0">
                <a:latin typeface="Arial" charset="0"/>
                <a:cs typeface="Arial" charset="0"/>
              </a:rPr>
              <a:t>crecimiento</a:t>
            </a:r>
            <a:r>
              <a:rPr lang="en-US" sz="2800" dirty="0" smtClean="0">
                <a:latin typeface="Arial" charset="0"/>
                <a:cs typeface="Arial" charset="0"/>
              </a:rPr>
              <a:t> y </a:t>
            </a:r>
            <a:r>
              <a:rPr lang="en-US" sz="2800" dirty="0" err="1" smtClean="0">
                <a:latin typeface="Arial" charset="0"/>
                <a:cs typeface="Arial" charset="0"/>
              </a:rPr>
              <a:t>degradación</a:t>
            </a:r>
            <a:r>
              <a:rPr lang="en-US" sz="2800" dirty="0" smtClean="0">
                <a:latin typeface="Arial" charset="0"/>
                <a:cs typeface="Arial" charset="0"/>
              </a:rPr>
              <a:t> </a:t>
            </a:r>
            <a:endParaRPr lang="en-US" sz="2800" dirty="0" smtClean="0">
              <a:latin typeface="Arial" pitchFamily="34" charset="0"/>
              <a:cs typeface="Arial" pitchFamily="34" charset="0"/>
            </a:endParaRPr>
          </a:p>
        </p:txBody>
      </p:sp>
      <p:pic>
        <p:nvPicPr>
          <p:cNvPr id="17415" name="Picture 13"/>
          <p:cNvPicPr>
            <a:picLocks noChangeAspect="1" noChangeArrowheads="1"/>
          </p:cNvPicPr>
          <p:nvPr/>
        </p:nvPicPr>
        <p:blipFill>
          <a:blip r:embed="rId3" cstate="print"/>
          <a:srcRect/>
          <a:stretch>
            <a:fillRect/>
          </a:stretch>
        </p:blipFill>
        <p:spPr bwMode="auto">
          <a:xfrm>
            <a:off x="35496" y="1704562"/>
            <a:ext cx="9032072" cy="50368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0"/>
            <a:ext cx="7596336" cy="1143000"/>
          </a:xfrm>
        </p:spPr>
        <p:txBody>
          <a:bodyPr>
            <a:normAutofit/>
          </a:bodyPr>
          <a:lstStyle/>
          <a:p>
            <a:r>
              <a:rPr lang="en-US" sz="3400" dirty="0" err="1" smtClean="0">
                <a:latin typeface="Arial" pitchFamily="34" charset="0"/>
                <a:cs typeface="Arial" pitchFamily="34" charset="0"/>
              </a:rPr>
              <a:t>Crecimiento</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económico</a:t>
            </a:r>
            <a:endParaRPr lang="en-US" sz="3400" dirty="0">
              <a:latin typeface="Arial" pitchFamily="34" charset="0"/>
              <a:cs typeface="Arial" pitchFamily="34" charset="0"/>
            </a:endParaRPr>
          </a:p>
        </p:txBody>
      </p:sp>
      <p:pic>
        <p:nvPicPr>
          <p:cNvPr id="5" name="Picture 14"/>
          <p:cNvPicPr>
            <a:picLocks noChangeAspect="1" noChangeArrowheads="1"/>
          </p:cNvPicPr>
          <p:nvPr/>
        </p:nvPicPr>
        <p:blipFill>
          <a:blip r:embed="rId3" cstate="print"/>
          <a:srcRect/>
          <a:stretch>
            <a:fillRect/>
          </a:stretch>
        </p:blipFill>
        <p:spPr bwMode="auto">
          <a:xfrm>
            <a:off x="-36512" y="1700808"/>
            <a:ext cx="9228149" cy="5040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p:cNvPicPr>
            <a:picLocks noChangeAspect="1" noChangeArrowheads="1"/>
          </p:cNvPicPr>
          <p:nvPr/>
        </p:nvPicPr>
        <p:blipFill>
          <a:blip r:embed="rId3" cstate="print"/>
          <a:srcRect/>
          <a:stretch>
            <a:fillRect/>
          </a:stretch>
        </p:blipFill>
        <p:spPr bwMode="auto">
          <a:xfrm>
            <a:off x="179512" y="1469837"/>
            <a:ext cx="8616094" cy="5271531"/>
          </a:xfrm>
          <a:prstGeom prst="rect">
            <a:avLst/>
          </a:prstGeom>
          <a:noFill/>
          <a:ln w="9525">
            <a:noFill/>
            <a:miter lim="800000"/>
            <a:headEnd/>
            <a:tailEnd/>
          </a:ln>
        </p:spPr>
      </p:pic>
      <p:sp>
        <p:nvSpPr>
          <p:cNvPr id="6" name="Title 1"/>
          <p:cNvSpPr>
            <a:spLocks noGrp="1"/>
          </p:cNvSpPr>
          <p:nvPr>
            <p:ph type="title"/>
          </p:nvPr>
        </p:nvSpPr>
        <p:spPr>
          <a:xfrm>
            <a:off x="1547664" y="0"/>
            <a:ext cx="7596336" cy="1143000"/>
          </a:xfrm>
        </p:spPr>
        <p:txBody>
          <a:bodyPr>
            <a:normAutofit/>
          </a:bodyPr>
          <a:lstStyle/>
          <a:p>
            <a:r>
              <a:rPr lang="en-US" sz="3400" dirty="0" err="1" smtClean="0">
                <a:latin typeface="Arial" pitchFamily="34" charset="0"/>
                <a:cs typeface="Arial" pitchFamily="34" charset="0"/>
              </a:rPr>
              <a:t>Crecimiento</a:t>
            </a:r>
            <a:r>
              <a:rPr lang="en-US" sz="3400" dirty="0" smtClean="0">
                <a:latin typeface="Arial" pitchFamily="34" charset="0"/>
                <a:cs typeface="Arial" pitchFamily="34" charset="0"/>
              </a:rPr>
              <a:t> del </a:t>
            </a:r>
            <a:r>
              <a:rPr lang="en-US" sz="3400" dirty="0" err="1" smtClean="0">
                <a:latin typeface="Arial" pitchFamily="34" charset="0"/>
                <a:cs typeface="Arial" pitchFamily="34" charset="0"/>
              </a:rPr>
              <a:t>consumo</a:t>
            </a:r>
            <a:r>
              <a:rPr lang="en-US" sz="3400" dirty="0" smtClean="0">
                <a:latin typeface="Arial" pitchFamily="34" charset="0"/>
                <a:cs typeface="Arial" pitchFamily="34" charset="0"/>
              </a:rPr>
              <a:t> </a:t>
            </a:r>
            <a:endParaRPr lang="en-US" sz="3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0"/>
            <a:ext cx="7596336" cy="1143000"/>
          </a:xfrm>
        </p:spPr>
        <p:txBody>
          <a:bodyPr>
            <a:normAutofit/>
          </a:bodyPr>
          <a:lstStyle/>
          <a:p>
            <a:r>
              <a:rPr lang="en-US" sz="3400" dirty="0" err="1" smtClean="0">
                <a:latin typeface="Arial" pitchFamily="34" charset="0"/>
                <a:cs typeface="Arial" pitchFamily="34" charset="0"/>
              </a:rPr>
              <a:t>Degradación</a:t>
            </a:r>
            <a:r>
              <a:rPr lang="en-US" sz="3400" dirty="0" smtClean="0">
                <a:latin typeface="Arial" pitchFamily="34" charset="0"/>
                <a:cs typeface="Arial" pitchFamily="34" charset="0"/>
              </a:rPr>
              <a:t> – GEI </a:t>
            </a:r>
            <a:endParaRPr lang="en-US" sz="3400" dirty="0">
              <a:latin typeface="Arial" pitchFamily="34" charset="0"/>
              <a:cs typeface="Arial" pitchFamily="34" charset="0"/>
            </a:endParaRPr>
          </a:p>
        </p:txBody>
      </p:sp>
      <p:pic>
        <p:nvPicPr>
          <p:cNvPr id="5" name="Picture 16"/>
          <p:cNvPicPr>
            <a:picLocks noChangeAspect="1" noChangeArrowheads="1"/>
          </p:cNvPicPr>
          <p:nvPr/>
        </p:nvPicPr>
        <p:blipFill>
          <a:blip r:embed="rId3" cstate="print"/>
          <a:srcRect/>
          <a:stretch>
            <a:fillRect/>
          </a:stretch>
        </p:blipFill>
        <p:spPr bwMode="auto">
          <a:xfrm>
            <a:off x="251520" y="1628800"/>
            <a:ext cx="8727296" cy="47571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476375" y="0"/>
            <a:ext cx="7667625" cy="1143000"/>
          </a:xfrm>
        </p:spPr>
        <p:txBody>
          <a:bodyPr/>
          <a:lstStyle/>
          <a:p>
            <a:r>
              <a:rPr lang="es-ES" sz="2700" smtClean="0">
                <a:latin typeface="Arial" charset="0"/>
                <a:cs typeface="Arial" charset="0"/>
              </a:rPr>
              <a:t>Buscando el doble objetivo de la sostenibilidad:  alto desarrollo humano y bajo </a:t>
            </a:r>
            <a:r>
              <a:rPr lang="en-US" sz="2700" smtClean="0">
                <a:latin typeface="Arial" charset="0"/>
                <a:cs typeface="Arial" charset="0"/>
              </a:rPr>
              <a:t>impacto ecológico</a:t>
            </a:r>
          </a:p>
        </p:txBody>
      </p:sp>
      <p:pic>
        <p:nvPicPr>
          <p:cNvPr id="37891" name="Picture 6"/>
          <p:cNvPicPr>
            <a:picLocks noChangeAspect="1" noChangeArrowheads="1"/>
          </p:cNvPicPr>
          <p:nvPr/>
        </p:nvPicPr>
        <p:blipFill>
          <a:blip r:embed="rId3" cstate="print"/>
          <a:srcRect/>
          <a:stretch>
            <a:fillRect/>
          </a:stretch>
        </p:blipFill>
        <p:spPr bwMode="auto">
          <a:xfrm>
            <a:off x="1619250" y="1484313"/>
            <a:ext cx="6410325" cy="485775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547813" y="0"/>
            <a:ext cx="7596187" cy="1143000"/>
          </a:xfrm>
        </p:spPr>
        <p:txBody>
          <a:bodyPr/>
          <a:lstStyle/>
          <a:p>
            <a:pPr eaLnBrk="1" hangingPunct="1"/>
            <a:r>
              <a:rPr lang="en-US" dirty="0" err="1" smtClean="0">
                <a:latin typeface="Arial" charset="0"/>
                <a:cs typeface="Arial" charset="0"/>
              </a:rPr>
              <a:t>Huella</a:t>
            </a:r>
            <a:r>
              <a:rPr lang="en-US" dirty="0" smtClean="0">
                <a:latin typeface="Arial" charset="0"/>
                <a:cs typeface="Arial" charset="0"/>
              </a:rPr>
              <a:t> </a:t>
            </a:r>
            <a:r>
              <a:rPr lang="en-US" dirty="0" err="1" smtClean="0">
                <a:latin typeface="Arial" charset="0"/>
                <a:cs typeface="Arial" charset="0"/>
              </a:rPr>
              <a:t>ecológica</a:t>
            </a:r>
            <a:r>
              <a:rPr lang="en-US" dirty="0" smtClean="0">
                <a:latin typeface="Arial" charset="0"/>
                <a:cs typeface="Arial" charset="0"/>
              </a:rPr>
              <a:t> </a:t>
            </a:r>
            <a:r>
              <a:rPr lang="en-US" dirty="0" err="1" smtClean="0">
                <a:latin typeface="Arial" charset="0"/>
                <a:cs typeface="Arial" charset="0"/>
              </a:rPr>
              <a:t>modelo</a:t>
            </a:r>
            <a:r>
              <a:rPr lang="en-US" dirty="0" smtClean="0">
                <a:latin typeface="Arial" charset="0"/>
                <a:cs typeface="Arial" charset="0"/>
              </a:rPr>
              <a:t> </a:t>
            </a:r>
            <a:r>
              <a:rPr lang="en-US" dirty="0" err="1" smtClean="0">
                <a:latin typeface="Arial" charset="0"/>
                <a:cs typeface="Arial" charset="0"/>
              </a:rPr>
              <a:t>Visión</a:t>
            </a:r>
            <a:r>
              <a:rPr lang="en-US" dirty="0" smtClean="0">
                <a:latin typeface="Arial" charset="0"/>
                <a:cs typeface="Arial" charset="0"/>
              </a:rPr>
              <a:t> 2050 vs. </a:t>
            </a:r>
            <a:r>
              <a:rPr lang="en-US" dirty="0" err="1" smtClean="0">
                <a:latin typeface="Arial" charset="0"/>
                <a:cs typeface="Arial" charset="0"/>
              </a:rPr>
              <a:t>modelo</a:t>
            </a:r>
            <a:r>
              <a:rPr lang="en-US" dirty="0" smtClean="0">
                <a:latin typeface="Arial" charset="0"/>
                <a:cs typeface="Arial" charset="0"/>
              </a:rPr>
              <a:t> “business as usual”</a:t>
            </a:r>
          </a:p>
        </p:txBody>
      </p:sp>
      <p:sp>
        <p:nvSpPr>
          <p:cNvPr id="6" name="Slide Number Placeholder 5"/>
          <p:cNvSpPr>
            <a:spLocks noGrp="1"/>
          </p:cNvSpPr>
          <p:nvPr>
            <p:ph type="sldNum" sz="quarter" idx="10"/>
          </p:nvPr>
        </p:nvSpPr>
        <p:spPr/>
        <p:txBody>
          <a:bodyPr/>
          <a:lstStyle/>
          <a:p>
            <a:pPr>
              <a:defRPr/>
            </a:pPr>
            <a:fld id="{1D60555B-2CB5-469D-B6C6-B2557DC1B218}" type="slidenum">
              <a:rPr lang="en-US"/>
              <a:pPr>
                <a:defRPr/>
              </a:pPr>
              <a:t>15</a:t>
            </a:fld>
            <a:endParaRPr lang="en-US"/>
          </a:p>
        </p:txBody>
      </p:sp>
      <p:pic>
        <p:nvPicPr>
          <p:cNvPr id="39939" name="Picture 6"/>
          <p:cNvPicPr>
            <a:picLocks noChangeAspect="1" noChangeArrowheads="1"/>
          </p:cNvPicPr>
          <p:nvPr/>
        </p:nvPicPr>
        <p:blipFill>
          <a:blip r:embed="rId3" cstate="print"/>
          <a:srcRect/>
          <a:stretch>
            <a:fillRect/>
          </a:stretch>
        </p:blipFill>
        <p:spPr bwMode="auto">
          <a:xfrm>
            <a:off x="34925" y="1884363"/>
            <a:ext cx="9066213" cy="4857750"/>
          </a:xfrm>
          <a:prstGeom prst="rect">
            <a:avLst/>
          </a:prstGeom>
          <a:noFill/>
          <a:ln w="9525">
            <a:noFill/>
            <a:miter lim="800000"/>
            <a:headEnd/>
            <a:tailEnd/>
          </a:ln>
        </p:spPr>
      </p:pic>
      <p:pic>
        <p:nvPicPr>
          <p:cNvPr id="39940" name="Picture 8"/>
          <p:cNvPicPr>
            <a:picLocks noChangeAspect="1" noChangeArrowheads="1"/>
          </p:cNvPicPr>
          <p:nvPr/>
        </p:nvPicPr>
        <p:blipFill>
          <a:blip r:embed="rId4" cstate="print"/>
          <a:srcRect/>
          <a:stretch>
            <a:fillRect/>
          </a:stretch>
        </p:blipFill>
        <p:spPr bwMode="auto">
          <a:xfrm>
            <a:off x="2371725" y="1385888"/>
            <a:ext cx="4360863" cy="458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547813" y="0"/>
            <a:ext cx="7596187" cy="1143000"/>
          </a:xfrm>
        </p:spPr>
        <p:txBody>
          <a:bodyPr/>
          <a:lstStyle/>
          <a:p>
            <a:r>
              <a:rPr lang="en-US" sz="2700" smtClean="0">
                <a:latin typeface="Arial" charset="0"/>
                <a:cs typeface="Arial" charset="0"/>
              </a:rPr>
              <a:t>La Visión: 9.200 millones de </a:t>
            </a:r>
            <a:r>
              <a:rPr lang="es-ES" sz="2700" smtClean="0">
                <a:latin typeface="Arial" charset="0"/>
                <a:cs typeface="Arial" charset="0"/>
              </a:rPr>
              <a:t>personas vivirán bien, y dentro de </a:t>
            </a:r>
            <a:r>
              <a:rPr lang="en-US" sz="2700" smtClean="0">
                <a:latin typeface="Arial" charset="0"/>
                <a:cs typeface="Arial" charset="0"/>
              </a:rPr>
              <a:t>los límites del planeta</a:t>
            </a:r>
          </a:p>
        </p:txBody>
      </p:sp>
      <p:graphicFrame>
        <p:nvGraphicFramePr>
          <p:cNvPr id="6" name="Content Placeholder 5"/>
          <p:cNvGraphicFramePr>
            <a:graphicFrameLocks noGrp="1"/>
          </p:cNvGraphicFramePr>
          <p:nvPr>
            <p:ph idx="1"/>
          </p:nvPr>
        </p:nvGraphicFramePr>
        <p:xfrm>
          <a:off x="642910" y="1357298"/>
          <a:ext cx="8023936" cy="476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571625" y="0"/>
            <a:ext cx="7572375" cy="1143000"/>
          </a:xfrm>
        </p:spPr>
        <p:txBody>
          <a:bodyPr/>
          <a:lstStyle/>
          <a:p>
            <a:r>
              <a:rPr lang="en-US" sz="4400" smtClean="0">
                <a:latin typeface="Arial" charset="0"/>
                <a:cs typeface="Arial" charset="0"/>
              </a:rPr>
              <a:t>Hoja de ruta</a:t>
            </a:r>
          </a:p>
        </p:txBody>
      </p:sp>
      <p:sp>
        <p:nvSpPr>
          <p:cNvPr id="3" name="Content Placeholder 2"/>
          <p:cNvSpPr>
            <a:spLocks noGrp="1"/>
          </p:cNvSpPr>
          <p:nvPr>
            <p:ph idx="1"/>
          </p:nvPr>
        </p:nvSpPr>
        <p:spPr>
          <a:xfrm>
            <a:off x="684213" y="1557338"/>
            <a:ext cx="7931150" cy="4525962"/>
          </a:xfrm>
        </p:spPr>
        <p:txBody>
          <a:bodyPr/>
          <a:lstStyle/>
          <a:p>
            <a:r>
              <a:rPr lang="en-US" sz="2800" smtClean="0">
                <a:latin typeface="Arial" charset="0"/>
                <a:cs typeface="Arial" charset="0"/>
              </a:rPr>
              <a:t>Centrada en 9 áreas de </a:t>
            </a:r>
            <a:r>
              <a:rPr lang="es-ES" sz="2800" smtClean="0">
                <a:latin typeface="Arial" charset="0"/>
                <a:cs typeface="Arial" charset="0"/>
              </a:rPr>
              <a:t>actuación clave, y en las acciones que </a:t>
            </a:r>
            <a:r>
              <a:rPr lang="en-US" sz="2800" smtClean="0">
                <a:latin typeface="Arial" charset="0"/>
                <a:cs typeface="Arial" charset="0"/>
              </a:rPr>
              <a:t>necesariamente habrá que asumir para alcanzarla</a:t>
            </a:r>
          </a:p>
          <a:p>
            <a:r>
              <a:rPr lang="es-ES" sz="2800" smtClean="0">
                <a:latin typeface="Arial" charset="0"/>
                <a:cs typeface="Arial" charset="0"/>
              </a:rPr>
              <a:t>La hoja de ruta y </a:t>
            </a:r>
            <a:r>
              <a:rPr lang="en-US" sz="2800" smtClean="0">
                <a:latin typeface="Arial" charset="0"/>
                <a:cs typeface="Arial" charset="0"/>
              </a:rPr>
              <a:t>sus áreas claves presentan enormes </a:t>
            </a:r>
            <a:r>
              <a:rPr lang="es-ES" sz="2800" smtClean="0">
                <a:latin typeface="Arial" charset="0"/>
                <a:cs typeface="Arial" charset="0"/>
              </a:rPr>
              <a:t>oportunidades</a:t>
            </a:r>
          </a:p>
          <a:p>
            <a:pPr lvl="1"/>
            <a:r>
              <a:rPr lang="es-ES" sz="2400" smtClean="0">
                <a:latin typeface="Arial" charset="0"/>
                <a:cs typeface="Arial" charset="0"/>
              </a:rPr>
              <a:t>Hacer más con menos, crear valor, prosperar, mejorar la condición humana</a:t>
            </a:r>
          </a:p>
          <a:p>
            <a:pPr lvl="1"/>
            <a:r>
              <a:rPr lang="en-US" sz="2400" smtClean="0">
                <a:latin typeface="Arial" charset="0"/>
                <a:cs typeface="Arial" charset="0"/>
              </a:rPr>
              <a:t>Oportunidades </a:t>
            </a:r>
            <a:r>
              <a:rPr lang="es-ES" sz="2400" smtClean="0">
                <a:latin typeface="Arial" charset="0"/>
                <a:cs typeface="Arial" charset="0"/>
              </a:rPr>
              <a:t>que hacen crecer</a:t>
            </a:r>
            <a:br>
              <a:rPr lang="es-ES" sz="2400" smtClean="0">
                <a:latin typeface="Arial" charset="0"/>
                <a:cs typeface="Arial" charset="0"/>
              </a:rPr>
            </a:br>
            <a:r>
              <a:rPr lang="es-ES" sz="2400" smtClean="0">
                <a:latin typeface="Arial" charset="0"/>
                <a:cs typeface="Arial" charset="0"/>
              </a:rPr>
              <a:t>y prosperar a la empresa</a:t>
            </a:r>
          </a:p>
          <a:p>
            <a:pPr lvl="1"/>
            <a:r>
              <a:rPr lang="es-ES" sz="2400" smtClean="0">
                <a:latin typeface="Arial" charset="0"/>
                <a:cs typeface="Arial" charset="0"/>
              </a:rPr>
              <a:t>Muchas de esas oportunidades se</a:t>
            </a:r>
            <a:br>
              <a:rPr lang="es-ES" sz="2400" smtClean="0">
                <a:latin typeface="Arial" charset="0"/>
                <a:cs typeface="Arial" charset="0"/>
              </a:rPr>
            </a:br>
            <a:r>
              <a:rPr lang="es-ES" sz="2400" smtClean="0">
                <a:latin typeface="Arial" charset="0"/>
                <a:cs typeface="Arial" charset="0"/>
              </a:rPr>
              <a:t>darán en mercados </a:t>
            </a:r>
            <a:r>
              <a:rPr lang="en-US" sz="2400" smtClean="0">
                <a:latin typeface="Arial" charset="0"/>
                <a:cs typeface="Arial" charset="0"/>
              </a:rPr>
              <a:t>emergentes</a:t>
            </a:r>
          </a:p>
        </p:txBody>
      </p:sp>
      <p:pic>
        <p:nvPicPr>
          <p:cNvPr id="4" name="Picture 7"/>
          <p:cNvPicPr>
            <a:picLocks noChangeAspect="1" noChangeArrowheads="1"/>
          </p:cNvPicPr>
          <p:nvPr/>
        </p:nvPicPr>
        <p:blipFill>
          <a:blip r:embed="rId3" cstate="print"/>
          <a:srcRect/>
          <a:stretch>
            <a:fillRect/>
          </a:stretch>
        </p:blipFill>
        <p:spPr bwMode="auto">
          <a:xfrm>
            <a:off x="6227763" y="4579938"/>
            <a:ext cx="2713037" cy="1728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71625" y="0"/>
            <a:ext cx="7572375" cy="1143000"/>
          </a:xfrm>
        </p:spPr>
        <p:txBody>
          <a:bodyPr>
            <a:normAutofit fontScale="90000"/>
          </a:bodyPr>
          <a:lstStyle/>
          <a:p>
            <a:pPr eaLnBrk="1" hangingPunct="1">
              <a:defRPr/>
            </a:pPr>
            <a:r>
              <a:rPr lang="en-US" sz="3800" dirty="0" smtClean="0">
                <a:latin typeface="Arial" charset="0"/>
                <a:cs typeface="Arial" charset="0"/>
              </a:rPr>
              <a:t>Los 9 </a:t>
            </a:r>
            <a:r>
              <a:rPr lang="en-US" sz="3800" dirty="0" err="1" smtClean="0">
                <a:latin typeface="Arial" charset="0"/>
                <a:cs typeface="Arial" charset="0"/>
              </a:rPr>
              <a:t>elementos</a:t>
            </a:r>
            <a:r>
              <a:rPr lang="en-US" sz="3800" dirty="0" smtClean="0">
                <a:latin typeface="Arial" charset="0"/>
                <a:cs typeface="Arial" charset="0"/>
              </a:rPr>
              <a:t> de la </a:t>
            </a:r>
            <a:r>
              <a:rPr lang="en-US" sz="3800" dirty="0" err="1" smtClean="0">
                <a:latin typeface="Arial" charset="0"/>
                <a:cs typeface="Arial" charset="0"/>
              </a:rPr>
              <a:t>Hoja</a:t>
            </a:r>
            <a:r>
              <a:rPr lang="en-US" sz="3800" dirty="0" smtClean="0">
                <a:latin typeface="Arial" charset="0"/>
                <a:cs typeface="Arial" charset="0"/>
              </a:rPr>
              <a:t> de </a:t>
            </a:r>
            <a:r>
              <a:rPr lang="en-US" sz="3800" dirty="0" err="1" smtClean="0">
                <a:latin typeface="Arial" charset="0"/>
                <a:cs typeface="Arial" charset="0"/>
              </a:rPr>
              <a:t>Ruta</a:t>
            </a:r>
            <a:r>
              <a:rPr lang="en-US" sz="3800" dirty="0" smtClean="0">
                <a:latin typeface="Arial" charset="0"/>
                <a:cs typeface="Arial" charset="0"/>
              </a:rPr>
              <a:t> a 2050</a:t>
            </a:r>
          </a:p>
        </p:txBody>
      </p:sp>
      <p:sp>
        <p:nvSpPr>
          <p:cNvPr id="38" name="Slide Number Placeholder 37"/>
          <p:cNvSpPr>
            <a:spLocks noGrp="1"/>
          </p:cNvSpPr>
          <p:nvPr>
            <p:ph type="sldNum" sz="quarter" idx="10"/>
          </p:nvPr>
        </p:nvSpPr>
        <p:spPr/>
        <p:txBody>
          <a:bodyPr/>
          <a:lstStyle/>
          <a:p>
            <a:pPr>
              <a:defRPr/>
            </a:pPr>
            <a:fld id="{DDBAD891-B7F2-4D13-9736-84158743BBD3}" type="slidenum">
              <a:rPr lang="en-US"/>
              <a:pPr>
                <a:defRPr/>
              </a:pPr>
              <a:t>18</a:t>
            </a:fld>
            <a:endParaRPr lang="en-US"/>
          </a:p>
        </p:txBody>
      </p:sp>
      <p:pic>
        <p:nvPicPr>
          <p:cNvPr id="46083" name="Picture 2"/>
          <p:cNvPicPr>
            <a:picLocks noChangeAspect="1" noChangeArrowheads="1"/>
          </p:cNvPicPr>
          <p:nvPr/>
        </p:nvPicPr>
        <p:blipFill>
          <a:blip r:embed="rId3" cstate="print"/>
          <a:srcRect/>
          <a:stretch>
            <a:fillRect/>
          </a:stretch>
        </p:blipFill>
        <p:spPr bwMode="auto">
          <a:xfrm>
            <a:off x="149225" y="1152525"/>
            <a:ext cx="8815388"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571625" y="0"/>
            <a:ext cx="7572375" cy="1143000"/>
          </a:xfrm>
        </p:spPr>
        <p:txBody>
          <a:bodyPr/>
          <a:lstStyle/>
          <a:p>
            <a:pPr eaLnBrk="1" hangingPunct="1"/>
            <a:r>
              <a:rPr lang="en-US" smtClean="0"/>
              <a:t>La Hoja de Ruta hacia 2050 y sus nueve elementos</a:t>
            </a:r>
          </a:p>
        </p:txBody>
      </p:sp>
      <p:sp>
        <p:nvSpPr>
          <p:cNvPr id="39" name="Slide Number Placeholder 38"/>
          <p:cNvSpPr>
            <a:spLocks noGrp="1"/>
          </p:cNvSpPr>
          <p:nvPr>
            <p:ph type="sldNum" sz="quarter" idx="10"/>
          </p:nvPr>
        </p:nvSpPr>
        <p:spPr/>
        <p:txBody>
          <a:bodyPr/>
          <a:lstStyle/>
          <a:p>
            <a:pPr>
              <a:defRPr/>
            </a:pPr>
            <a:fld id="{2548C145-B6B1-4AFB-9EB4-7928D79BA09A}" type="slidenum">
              <a:rPr lang="en-US"/>
              <a:pPr>
                <a:defRPr/>
              </a:pPr>
              <a:t>19</a:t>
            </a:fld>
            <a:endParaRPr lang="en-US"/>
          </a:p>
        </p:txBody>
      </p:sp>
      <p:pic>
        <p:nvPicPr>
          <p:cNvPr id="48131" name="Picture 7"/>
          <p:cNvPicPr>
            <a:picLocks noChangeAspect="1" noChangeArrowheads="1"/>
          </p:cNvPicPr>
          <p:nvPr/>
        </p:nvPicPr>
        <p:blipFill>
          <a:blip r:embed="rId3" cstate="print"/>
          <a:srcRect/>
          <a:stretch>
            <a:fillRect/>
          </a:stretch>
        </p:blipFill>
        <p:spPr bwMode="auto">
          <a:xfrm>
            <a:off x="-36513" y="0"/>
            <a:ext cx="9180513" cy="6858000"/>
          </a:xfrm>
          <a:prstGeom prst="rect">
            <a:avLst/>
          </a:prstGeom>
          <a:noFill/>
          <a:ln w="9525">
            <a:noFill/>
            <a:miter lim="800000"/>
            <a:headEnd/>
            <a:tailEnd/>
          </a:ln>
        </p:spPr>
      </p:pic>
      <p:sp>
        <p:nvSpPr>
          <p:cNvPr id="7" name="Rounded Rectangle 6"/>
          <p:cNvSpPr/>
          <p:nvPr/>
        </p:nvSpPr>
        <p:spPr>
          <a:xfrm>
            <a:off x="1403350" y="620713"/>
            <a:ext cx="6769100" cy="17287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1625" y="0"/>
            <a:ext cx="7572375" cy="1071563"/>
          </a:xfrm>
        </p:spPr>
        <p:txBody>
          <a:bodyPr/>
          <a:lstStyle/>
          <a:p>
            <a:pPr>
              <a:defRPr/>
            </a:pPr>
            <a:r>
              <a:rPr lang="en-US" sz="2500" dirty="0" smtClean="0"/>
              <a:t>El WBCSD: </a:t>
            </a:r>
            <a:r>
              <a:rPr lang="en-US" sz="2500" dirty="0" err="1" smtClean="0"/>
              <a:t>coalición</a:t>
            </a:r>
            <a:r>
              <a:rPr lang="en-US" sz="2500" dirty="0" smtClean="0"/>
              <a:t> de </a:t>
            </a:r>
            <a:r>
              <a:rPr lang="en-US" sz="2500" dirty="0" err="1" smtClean="0"/>
              <a:t>unas</a:t>
            </a:r>
            <a:r>
              <a:rPr lang="en-US" sz="2500" dirty="0" smtClean="0"/>
              <a:t> 200 </a:t>
            </a:r>
            <a:r>
              <a:rPr lang="en-US" sz="2500" dirty="0" err="1" smtClean="0"/>
              <a:t>empresas</a:t>
            </a:r>
            <a:r>
              <a:rPr lang="en-US" sz="2500" dirty="0" smtClean="0"/>
              <a:t> </a:t>
            </a:r>
            <a:r>
              <a:rPr lang="en-US" sz="2500" dirty="0" err="1" smtClean="0"/>
              <a:t>líderes</a:t>
            </a:r>
            <a:r>
              <a:rPr lang="en-US" sz="2500" dirty="0" smtClean="0"/>
              <a:t> </a:t>
            </a:r>
            <a:r>
              <a:rPr lang="en-US" sz="2500" dirty="0" err="1" smtClean="0"/>
              <a:t>comprometidas</a:t>
            </a:r>
            <a:r>
              <a:rPr lang="en-US" sz="2500" dirty="0" smtClean="0"/>
              <a:t> en el </a:t>
            </a:r>
            <a:r>
              <a:rPr lang="en-US" sz="2500" dirty="0" err="1" smtClean="0"/>
              <a:t>desarrollo</a:t>
            </a:r>
            <a:r>
              <a:rPr lang="en-US" sz="2500" dirty="0" smtClean="0"/>
              <a:t> </a:t>
            </a:r>
            <a:r>
              <a:rPr lang="en-US" sz="2500" dirty="0" err="1" smtClean="0"/>
              <a:t>sostenible</a:t>
            </a:r>
            <a:r>
              <a:rPr lang="en-US" sz="2500" dirty="0" smtClean="0"/>
              <a:t> </a:t>
            </a:r>
            <a:endParaRPr lang="en-US" sz="2500" dirty="0"/>
          </a:p>
        </p:txBody>
      </p:sp>
      <p:pic>
        <p:nvPicPr>
          <p:cNvPr id="10243" name="Picture 2" descr="Companies_180110.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91440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573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L" sz="3400" dirty="0" smtClean="0">
                <a:latin typeface="Arial" pitchFamily="34" charset="0"/>
                <a:cs typeface="Arial" pitchFamily="34" charset="0"/>
              </a:rPr>
              <a:t>Una visión, muchos desafíos</a:t>
            </a:r>
            <a:endParaRPr lang="en-US" sz="3400" dirty="0">
              <a:latin typeface="Arial" pitchFamily="34" charset="0"/>
              <a:cs typeface="Arial" pitchFamily="34" charset="0"/>
            </a:endParaRPr>
          </a:p>
        </p:txBody>
      </p:sp>
      <p:sp>
        <p:nvSpPr>
          <p:cNvPr id="3" name="Content Placeholder 2"/>
          <p:cNvSpPr>
            <a:spLocks noGrp="1"/>
          </p:cNvSpPr>
          <p:nvPr>
            <p:ph idx="1"/>
          </p:nvPr>
        </p:nvSpPr>
        <p:spPr>
          <a:xfrm>
            <a:off x="1071538" y="1484784"/>
            <a:ext cx="7615262" cy="4525963"/>
          </a:xfrm>
        </p:spPr>
        <p:txBody>
          <a:bodyPr/>
          <a:lstStyle/>
          <a:p>
            <a:pPr>
              <a:lnSpc>
                <a:spcPct val="80000"/>
              </a:lnSpc>
            </a:pPr>
            <a:r>
              <a:rPr lang="es-CL" sz="1800" dirty="0" smtClean="0">
                <a:latin typeface="Arial" pitchFamily="34" charset="0"/>
                <a:cs typeface="Arial" pitchFamily="34" charset="0"/>
              </a:rPr>
              <a:t>“Un mundo-personas y planeta”, arraigado en los </a:t>
            </a:r>
            <a:r>
              <a:rPr lang="es-CL" sz="1800" b="1" dirty="0" smtClean="0">
                <a:latin typeface="Arial" pitchFamily="34" charset="0"/>
                <a:cs typeface="Arial" pitchFamily="34" charset="0"/>
              </a:rPr>
              <a:t>valores</a:t>
            </a:r>
          </a:p>
          <a:p>
            <a:pPr lvl="1">
              <a:lnSpc>
                <a:spcPct val="80000"/>
              </a:lnSpc>
              <a:buFont typeface="Wingdings" pitchFamily="2" charset="2"/>
              <a:buChar char="ü"/>
            </a:pPr>
            <a:r>
              <a:rPr lang="es-CL" sz="1600" b="1" dirty="0" smtClean="0">
                <a:latin typeface="Arial" pitchFamily="34" charset="0"/>
                <a:cs typeface="Arial" pitchFamily="34" charset="0"/>
              </a:rPr>
              <a:t>Sostenibilidad incorporada en modos de vida</a:t>
            </a:r>
          </a:p>
          <a:p>
            <a:pPr>
              <a:lnSpc>
                <a:spcPct val="80000"/>
              </a:lnSpc>
            </a:pPr>
            <a:r>
              <a:rPr lang="es-CL" sz="1800" dirty="0" smtClean="0">
                <a:latin typeface="Arial" pitchFamily="34" charset="0"/>
                <a:cs typeface="Arial" pitchFamily="34" charset="0"/>
              </a:rPr>
              <a:t>Se cubren necesidades básicas permitiendo mayor </a:t>
            </a:r>
            <a:r>
              <a:rPr lang="es-CL" sz="1800" b="1" dirty="0" smtClean="0">
                <a:latin typeface="Arial" pitchFamily="34" charset="0"/>
                <a:cs typeface="Arial" pitchFamily="34" charset="0"/>
              </a:rPr>
              <a:t>desarrollo humano</a:t>
            </a:r>
          </a:p>
          <a:p>
            <a:pPr lvl="1">
              <a:lnSpc>
                <a:spcPct val="80000"/>
              </a:lnSpc>
              <a:buFont typeface="Wingdings" pitchFamily="2" charset="2"/>
              <a:buChar char="ü"/>
            </a:pPr>
            <a:r>
              <a:rPr lang="es-CL" sz="1600" b="1" dirty="0" smtClean="0">
                <a:latin typeface="Arial" pitchFamily="34" charset="0"/>
                <a:cs typeface="Arial" pitchFamily="34" charset="0"/>
              </a:rPr>
              <a:t>Miles de personas salen de la pobreza</a:t>
            </a:r>
          </a:p>
          <a:p>
            <a:pPr>
              <a:lnSpc>
                <a:spcPct val="80000"/>
              </a:lnSpc>
            </a:pPr>
            <a:r>
              <a:rPr lang="es-CL" sz="1800" b="1" dirty="0" smtClean="0">
                <a:latin typeface="Arial" pitchFamily="34" charset="0"/>
                <a:cs typeface="Arial" pitchFamily="34" charset="0"/>
              </a:rPr>
              <a:t>Economía, </a:t>
            </a:r>
            <a:r>
              <a:rPr lang="es-CL" sz="1800" dirty="0" smtClean="0">
                <a:latin typeface="Arial" pitchFamily="34" charset="0"/>
                <a:cs typeface="Arial" pitchFamily="34" charset="0"/>
              </a:rPr>
              <a:t>se reflejan costos y beneficios reales </a:t>
            </a:r>
          </a:p>
          <a:p>
            <a:pPr lvl="1">
              <a:lnSpc>
                <a:spcPct val="80000"/>
              </a:lnSpc>
              <a:buFont typeface="Wingdings" pitchFamily="2" charset="2"/>
              <a:buChar char="ü"/>
            </a:pPr>
            <a:r>
              <a:rPr lang="es-CL" sz="1600" dirty="0" smtClean="0">
                <a:latin typeface="Arial" pitchFamily="34" charset="0"/>
                <a:cs typeface="Arial" pitchFamily="34" charset="0"/>
              </a:rPr>
              <a:t>Se reflejan impactos  del carbono, agua y ecosistemas</a:t>
            </a:r>
          </a:p>
          <a:p>
            <a:pPr>
              <a:lnSpc>
                <a:spcPct val="80000"/>
              </a:lnSpc>
            </a:pPr>
            <a:r>
              <a:rPr lang="es-CL" sz="1800" b="1" dirty="0" smtClean="0">
                <a:latin typeface="Arial" pitchFamily="34" charset="0"/>
                <a:cs typeface="Arial" pitchFamily="34" charset="0"/>
              </a:rPr>
              <a:t>Alimentos</a:t>
            </a:r>
            <a:r>
              <a:rPr lang="es-CL" sz="1800" dirty="0" smtClean="0">
                <a:latin typeface="Arial" pitchFamily="34" charset="0"/>
                <a:cs typeface="Arial" pitchFamily="34" charset="0"/>
              </a:rPr>
              <a:t> y biocombustibles suficientes por la revolución verde</a:t>
            </a:r>
          </a:p>
          <a:p>
            <a:pPr lvl="1">
              <a:lnSpc>
                <a:spcPct val="80000"/>
              </a:lnSpc>
              <a:buFont typeface="Wingdings" pitchFamily="2" charset="2"/>
              <a:buChar char="ü"/>
            </a:pPr>
            <a:r>
              <a:rPr lang="es-CL" sz="1600" dirty="0" smtClean="0">
                <a:latin typeface="Arial" pitchFamily="34" charset="0"/>
                <a:cs typeface="Arial" pitchFamily="34" charset="0"/>
              </a:rPr>
              <a:t>Producción agrícola se duplica por mejora de productividad</a:t>
            </a:r>
          </a:p>
          <a:p>
            <a:pPr>
              <a:lnSpc>
                <a:spcPct val="80000"/>
              </a:lnSpc>
            </a:pPr>
            <a:r>
              <a:rPr lang="es-CL" sz="1800" dirty="0" smtClean="0">
                <a:latin typeface="Arial" pitchFamily="34" charset="0"/>
                <a:cs typeface="Arial" pitchFamily="34" charset="0"/>
              </a:rPr>
              <a:t>Recuperación y regeneración de </a:t>
            </a:r>
            <a:r>
              <a:rPr lang="es-CL" sz="1800" b="1" dirty="0" smtClean="0">
                <a:latin typeface="Arial" pitchFamily="34" charset="0"/>
                <a:cs typeface="Arial" pitchFamily="34" charset="0"/>
              </a:rPr>
              <a:t>bosques</a:t>
            </a:r>
          </a:p>
          <a:p>
            <a:pPr lvl="1">
              <a:lnSpc>
                <a:spcPct val="80000"/>
              </a:lnSpc>
              <a:buFont typeface="Wingdings" pitchFamily="2" charset="2"/>
              <a:buChar char="ü"/>
            </a:pPr>
            <a:r>
              <a:rPr lang="es-CL" sz="1600" b="1" dirty="0" smtClean="0">
                <a:latin typeface="Arial" pitchFamily="34" charset="0"/>
                <a:cs typeface="Arial" pitchFamily="34" charset="0"/>
              </a:rPr>
              <a:t>Fin de deforestación y aumento bosques plantados</a:t>
            </a:r>
          </a:p>
          <a:p>
            <a:pPr>
              <a:lnSpc>
                <a:spcPct val="80000"/>
              </a:lnSpc>
            </a:pPr>
            <a:r>
              <a:rPr lang="es-CL" sz="1800" dirty="0" smtClean="0">
                <a:latin typeface="Arial" pitchFamily="34" charset="0"/>
                <a:cs typeface="Arial" pitchFamily="34" charset="0"/>
              </a:rPr>
              <a:t>Suministro seguro y suficiente de </a:t>
            </a:r>
            <a:r>
              <a:rPr lang="es-CL" sz="1800" b="1" dirty="0" smtClean="0">
                <a:latin typeface="Arial" pitchFamily="34" charset="0"/>
                <a:cs typeface="Arial" pitchFamily="34" charset="0"/>
              </a:rPr>
              <a:t>energía</a:t>
            </a:r>
            <a:r>
              <a:rPr lang="es-CL" sz="1800" dirty="0" smtClean="0">
                <a:latin typeface="Arial" pitchFamily="34" charset="0"/>
                <a:cs typeface="Arial" pitchFamily="34" charset="0"/>
              </a:rPr>
              <a:t> baja en carbono</a:t>
            </a:r>
          </a:p>
          <a:p>
            <a:pPr lvl="1">
              <a:lnSpc>
                <a:spcPct val="80000"/>
              </a:lnSpc>
              <a:buFont typeface="Wingdings" pitchFamily="2" charset="2"/>
              <a:buChar char="ü"/>
            </a:pPr>
            <a:r>
              <a:rPr lang="es-CL" sz="1600" dirty="0" smtClean="0">
                <a:latin typeface="Arial" pitchFamily="34" charset="0"/>
                <a:cs typeface="Arial" pitchFamily="34" charset="0"/>
              </a:rPr>
              <a:t>Reducción 50% emisiones de carbono</a:t>
            </a:r>
          </a:p>
          <a:p>
            <a:pPr>
              <a:lnSpc>
                <a:spcPct val="80000"/>
              </a:lnSpc>
            </a:pPr>
            <a:r>
              <a:rPr lang="es-CL" sz="1800" b="1" dirty="0" smtClean="0">
                <a:latin typeface="Arial" pitchFamily="34" charset="0"/>
                <a:cs typeface="Arial" pitchFamily="34" charset="0"/>
              </a:rPr>
              <a:t>Edificios</a:t>
            </a:r>
            <a:r>
              <a:rPr lang="es-CL" sz="1800" dirty="0" smtClean="0">
                <a:latin typeface="Arial" pitchFamily="34" charset="0"/>
                <a:cs typeface="Arial" pitchFamily="34" charset="0"/>
              </a:rPr>
              <a:t> con consumo neto de energía próximo a cero</a:t>
            </a:r>
          </a:p>
          <a:p>
            <a:pPr lvl="1">
              <a:lnSpc>
                <a:spcPct val="80000"/>
              </a:lnSpc>
              <a:buFont typeface="Wingdings" pitchFamily="2" charset="2"/>
              <a:buChar char="ü"/>
            </a:pPr>
            <a:r>
              <a:rPr lang="es-CL" sz="1600" dirty="0" smtClean="0">
                <a:latin typeface="Arial" pitchFamily="34" charset="0"/>
                <a:cs typeface="Arial" pitchFamily="34" charset="0"/>
              </a:rPr>
              <a:t>Nuevos edificios son Cero CO2</a:t>
            </a:r>
          </a:p>
          <a:p>
            <a:pPr>
              <a:lnSpc>
                <a:spcPct val="80000"/>
              </a:lnSpc>
            </a:pPr>
            <a:r>
              <a:rPr lang="es-CL" sz="1800" b="1" dirty="0" smtClean="0">
                <a:latin typeface="Arial" pitchFamily="34" charset="0"/>
                <a:cs typeface="Arial" pitchFamily="34" charset="0"/>
              </a:rPr>
              <a:t>Movilidad</a:t>
            </a:r>
            <a:r>
              <a:rPr lang="es-CL" sz="1800" dirty="0" smtClean="0">
                <a:latin typeface="Arial" pitchFamily="34" charset="0"/>
                <a:cs typeface="Arial" pitchFamily="34" charset="0"/>
              </a:rPr>
              <a:t> segura y baja en carbono</a:t>
            </a:r>
          </a:p>
          <a:p>
            <a:pPr lvl="1">
              <a:lnSpc>
                <a:spcPct val="80000"/>
              </a:lnSpc>
              <a:buFont typeface="Wingdings" pitchFamily="2" charset="2"/>
              <a:buChar char="ü"/>
            </a:pPr>
            <a:r>
              <a:rPr lang="es-CL" sz="1600" dirty="0" smtClean="0">
                <a:latin typeface="Arial" pitchFamily="34" charset="0"/>
                <a:cs typeface="Arial" pitchFamily="34" charset="0"/>
              </a:rPr>
              <a:t>Transportes bajo en carbono, sistemas inteligentes de movilización</a:t>
            </a:r>
          </a:p>
          <a:p>
            <a:pPr>
              <a:lnSpc>
                <a:spcPct val="80000"/>
              </a:lnSpc>
            </a:pPr>
            <a:r>
              <a:rPr lang="es-CL" sz="1800" dirty="0" smtClean="0">
                <a:latin typeface="Arial" pitchFamily="34" charset="0"/>
                <a:cs typeface="Arial" pitchFamily="34" charset="0"/>
              </a:rPr>
              <a:t>Ni una partícula de </a:t>
            </a:r>
            <a:r>
              <a:rPr lang="es-CL" sz="1800" dirty="0" err="1" smtClean="0">
                <a:latin typeface="Arial" pitchFamily="34" charset="0"/>
                <a:cs typeface="Arial" pitchFamily="34" charset="0"/>
              </a:rPr>
              <a:t>residios</a:t>
            </a:r>
            <a:r>
              <a:rPr lang="es-CL" sz="1800" dirty="0" smtClean="0">
                <a:latin typeface="Arial" pitchFamily="34" charset="0"/>
                <a:cs typeface="Arial" pitchFamily="34" charset="0"/>
              </a:rPr>
              <a:t> en manejo de </a:t>
            </a:r>
            <a:r>
              <a:rPr lang="es-CL" sz="1800" b="1" dirty="0" smtClean="0">
                <a:latin typeface="Arial" pitchFamily="34" charset="0"/>
                <a:cs typeface="Arial" pitchFamily="34" charset="0"/>
              </a:rPr>
              <a:t>materiales</a:t>
            </a:r>
          </a:p>
          <a:p>
            <a:pPr lvl="1">
              <a:lnSpc>
                <a:spcPct val="80000"/>
              </a:lnSpc>
              <a:buFont typeface="Wingdings" pitchFamily="2" charset="2"/>
              <a:buChar char="ü"/>
            </a:pPr>
            <a:r>
              <a:rPr lang="es-CL" sz="1600" b="1" dirty="0" smtClean="0">
                <a:latin typeface="Arial" pitchFamily="34" charset="0"/>
                <a:cs typeface="Arial" pitchFamily="34" charset="0"/>
              </a:rPr>
              <a:t>Eficiencia energética de recursos x4, uso materiales x10</a:t>
            </a:r>
          </a:p>
          <a:p>
            <a:pPr>
              <a:lnSpc>
                <a:spcPct val="80000"/>
              </a:lnSpc>
              <a:buNone/>
            </a:pPr>
            <a:endParaRPr lang="es-CL" sz="1800" dirty="0" smtClean="0"/>
          </a:p>
          <a:p>
            <a:pPr>
              <a:lnSpc>
                <a:spcPct val="80000"/>
              </a:lnSpc>
            </a:pPr>
            <a:endParaRPr lang="es-CL" sz="1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571625" y="0"/>
            <a:ext cx="7572375" cy="1143000"/>
          </a:xfrm>
        </p:spPr>
        <p:txBody>
          <a:bodyPr/>
          <a:lstStyle/>
          <a:p>
            <a:pPr eaLnBrk="1" hangingPunct="1"/>
            <a:r>
              <a:rPr lang="en-US" smtClean="0"/>
              <a:t>La Hoja de Ruta hacia 2050 y sus nueve elementos</a:t>
            </a:r>
          </a:p>
        </p:txBody>
      </p:sp>
      <p:sp>
        <p:nvSpPr>
          <p:cNvPr id="39" name="Slide Number Placeholder 38"/>
          <p:cNvSpPr>
            <a:spLocks noGrp="1"/>
          </p:cNvSpPr>
          <p:nvPr>
            <p:ph type="sldNum" sz="quarter" idx="10"/>
          </p:nvPr>
        </p:nvSpPr>
        <p:spPr/>
        <p:txBody>
          <a:bodyPr/>
          <a:lstStyle/>
          <a:p>
            <a:pPr>
              <a:defRPr/>
            </a:pPr>
            <a:fld id="{1D7AF4F8-9A49-454D-8EE0-9C46BB8531D8}" type="slidenum">
              <a:rPr lang="en-US"/>
              <a:pPr>
                <a:defRPr/>
              </a:pPr>
              <a:t>21</a:t>
            </a:fld>
            <a:endParaRPr lang="en-US"/>
          </a:p>
        </p:txBody>
      </p:sp>
      <p:pic>
        <p:nvPicPr>
          <p:cNvPr id="52227" name="Picture 7"/>
          <p:cNvPicPr>
            <a:picLocks noChangeAspect="1" noChangeArrowheads="1"/>
          </p:cNvPicPr>
          <p:nvPr/>
        </p:nvPicPr>
        <p:blipFill>
          <a:blip r:embed="rId3" cstate="print"/>
          <a:srcRect/>
          <a:stretch>
            <a:fillRect/>
          </a:stretch>
        </p:blipFill>
        <p:spPr bwMode="auto">
          <a:xfrm>
            <a:off x="-36513" y="0"/>
            <a:ext cx="9180513" cy="6858000"/>
          </a:xfrm>
          <a:prstGeom prst="rect">
            <a:avLst/>
          </a:prstGeom>
          <a:noFill/>
          <a:ln w="9525">
            <a:noFill/>
            <a:miter lim="800000"/>
            <a:headEnd/>
            <a:tailEnd/>
          </a:ln>
        </p:spPr>
      </p:pic>
      <p:sp>
        <p:nvSpPr>
          <p:cNvPr id="7" name="Rounded Rectangle 6"/>
          <p:cNvSpPr/>
          <p:nvPr/>
        </p:nvSpPr>
        <p:spPr>
          <a:xfrm>
            <a:off x="827088" y="3159125"/>
            <a:ext cx="8137525" cy="29067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571625" y="0"/>
            <a:ext cx="7572375" cy="1143000"/>
          </a:xfrm>
        </p:spPr>
        <p:txBody>
          <a:bodyPr>
            <a:normAutofit fontScale="90000"/>
          </a:bodyPr>
          <a:lstStyle/>
          <a:p>
            <a:pPr marL="342900" indent="-342900"/>
            <a:r>
              <a:rPr lang="en-US" sz="4000" smtClean="0">
                <a:latin typeface="Arial" charset="0"/>
                <a:cs typeface="Arial" charset="0"/>
              </a:rPr>
              <a:t>Oportunidades y Potencial de mercado</a:t>
            </a:r>
            <a:endParaRPr lang="en-US" sz="4000" smtClean="0"/>
          </a:p>
        </p:txBody>
      </p:sp>
      <p:sp>
        <p:nvSpPr>
          <p:cNvPr id="3" name="Content Placeholder 2"/>
          <p:cNvSpPr>
            <a:spLocks noGrp="1"/>
          </p:cNvSpPr>
          <p:nvPr>
            <p:ph idx="1"/>
          </p:nvPr>
        </p:nvSpPr>
        <p:spPr>
          <a:xfrm>
            <a:off x="528638" y="1412875"/>
            <a:ext cx="8291512" cy="4525963"/>
          </a:xfrm>
        </p:spPr>
        <p:txBody>
          <a:bodyPr/>
          <a:lstStyle/>
          <a:p>
            <a:r>
              <a:rPr lang="es-ES" sz="2600" dirty="0" smtClean="0">
                <a:latin typeface="Arial" charset="0"/>
                <a:cs typeface="Arial" charset="0"/>
              </a:rPr>
              <a:t>Oportunidades de negocio que podrían surgir si se materializa la visión de un futuro sostenible hasta 2050</a:t>
            </a:r>
          </a:p>
          <a:p>
            <a:pPr lvl="1">
              <a:buFont typeface="Wingdings" pitchFamily="2" charset="2"/>
              <a:buChar char="§"/>
            </a:pPr>
            <a:r>
              <a:rPr lang="es-ES" sz="2400" dirty="0" smtClean="0">
                <a:latin typeface="Arial" charset="0"/>
                <a:cs typeface="Arial" charset="0"/>
              </a:rPr>
              <a:t>Recursos naturales (energía, silvicultura, agricultura y alimentación, agua y los metales): </a:t>
            </a:r>
          </a:p>
          <a:p>
            <a:pPr lvl="2"/>
            <a:r>
              <a:rPr lang="es-ES" sz="2200" dirty="0" smtClean="0">
                <a:latin typeface="Arial" charset="0"/>
                <a:cs typeface="Arial" charset="0"/>
              </a:rPr>
              <a:t>Valor anual en 2050: </a:t>
            </a:r>
            <a:r>
              <a:rPr lang="es-ES" sz="2200" b="1" dirty="0" smtClean="0">
                <a:latin typeface="Arial" charset="0"/>
                <a:cs typeface="Arial" charset="0"/>
              </a:rPr>
              <a:t>US$ 2-6 trillones</a:t>
            </a:r>
          </a:p>
          <a:p>
            <a:pPr lvl="1">
              <a:buFont typeface="Wingdings" pitchFamily="2" charset="2"/>
              <a:buChar char="§"/>
            </a:pPr>
            <a:r>
              <a:rPr lang="es-ES" sz="2400" dirty="0" smtClean="0">
                <a:latin typeface="Arial" charset="0"/>
                <a:cs typeface="Arial" charset="0"/>
              </a:rPr>
              <a:t>Sanidad y educación:</a:t>
            </a:r>
          </a:p>
          <a:p>
            <a:pPr lvl="2"/>
            <a:r>
              <a:rPr lang="es-ES" sz="2200" dirty="0" smtClean="0">
                <a:latin typeface="Arial" charset="0"/>
                <a:cs typeface="Arial" charset="0"/>
              </a:rPr>
              <a:t>Valor anual en 2050: </a:t>
            </a:r>
            <a:r>
              <a:rPr lang="es-ES" sz="2200" b="1" dirty="0" smtClean="0">
                <a:latin typeface="Arial" charset="0"/>
                <a:cs typeface="Arial" charset="0"/>
              </a:rPr>
              <a:t>US$ 0.8-3.5 trillones</a:t>
            </a:r>
          </a:p>
          <a:p>
            <a:r>
              <a:rPr lang="es-ES" sz="2600" dirty="0" smtClean="0">
                <a:latin typeface="Arial" charset="0"/>
                <a:cs typeface="Arial" charset="0"/>
              </a:rPr>
              <a:t>Entre un 1,5% y un 4,6% del PIB mundial en esa fecha</a:t>
            </a:r>
            <a:endParaRPr lang="en-US" sz="1600" dirty="0" smtClean="0">
              <a:latin typeface="Arial" charset="0"/>
              <a:cs typeface="Arial" charset="0"/>
            </a:endParaRPr>
          </a:p>
        </p:txBody>
      </p:sp>
      <p:sp>
        <p:nvSpPr>
          <p:cNvPr id="6" name="Rectangle 5"/>
          <p:cNvSpPr>
            <a:spLocks noChangeArrowheads="1"/>
          </p:cNvSpPr>
          <p:nvPr/>
        </p:nvSpPr>
        <p:spPr bwMode="auto">
          <a:xfrm>
            <a:off x="2124075" y="6167438"/>
            <a:ext cx="6985000" cy="646112"/>
          </a:xfrm>
          <a:prstGeom prst="rect">
            <a:avLst/>
          </a:prstGeom>
          <a:noFill/>
          <a:ln w="9525">
            <a:noFill/>
            <a:miter lim="800000"/>
            <a:headEnd/>
            <a:tailEnd/>
          </a:ln>
        </p:spPr>
        <p:txBody>
          <a:bodyPr>
            <a:spAutoFit/>
          </a:bodyPr>
          <a:lstStyle/>
          <a:p>
            <a:r>
              <a:rPr lang="es-ES" sz="1800" i="1">
                <a:cs typeface="Arial" charset="0"/>
              </a:rPr>
              <a:t>A precios constantes de 2008. N.B.: Un billón equivale a un millón de  millones o a un “trillion” en inglés de EEUU</a:t>
            </a:r>
            <a:endParaRPr lang="en-US" sz="1800" i="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Title 1"/>
          <p:cNvSpPr>
            <a:spLocks noGrp="1"/>
          </p:cNvSpPr>
          <p:nvPr>
            <p:ph type="title"/>
          </p:nvPr>
        </p:nvSpPr>
        <p:spPr>
          <a:xfrm>
            <a:off x="1547813" y="0"/>
            <a:ext cx="7596187" cy="1143000"/>
          </a:xfrm>
        </p:spPr>
        <p:txBody>
          <a:bodyPr/>
          <a:lstStyle/>
          <a:p>
            <a:pPr eaLnBrk="1" hangingPunct="1"/>
            <a:r>
              <a:rPr lang="en-US" sz="2800" smtClean="0">
                <a:latin typeface="Arial" charset="0"/>
                <a:cs typeface="Arial" charset="0"/>
              </a:rPr>
              <a:t>Oportunidades de negocio para la próxima decada</a:t>
            </a:r>
            <a:endParaRPr lang="en-US" smtClean="0">
              <a:latin typeface="Arial" charset="0"/>
              <a:cs typeface="Arial" charset="0"/>
            </a:endParaRPr>
          </a:p>
        </p:txBody>
      </p:sp>
      <p:graphicFrame>
        <p:nvGraphicFramePr>
          <p:cNvPr id="16" name="Content Placeholder 3"/>
          <p:cNvGraphicFramePr>
            <a:graphicFrameLocks noGrp="1"/>
          </p:cNvGraphicFramePr>
          <p:nvPr>
            <p:ph idx="1"/>
          </p:nvPr>
        </p:nvGraphicFramePr>
        <p:xfrm>
          <a:off x="1071563" y="1600200"/>
          <a:ext cx="761523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BF18FA47-D4D7-4348-A6C5-A2F520663015}"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476375" y="0"/>
            <a:ext cx="7667625" cy="1143000"/>
          </a:xfrm>
        </p:spPr>
        <p:txBody>
          <a:bodyPr/>
          <a:lstStyle/>
          <a:p>
            <a:pPr eaLnBrk="1" hangingPunct="1"/>
            <a:r>
              <a:rPr lang="en-US" smtClean="0">
                <a:latin typeface="Arial" charset="0"/>
                <a:cs typeface="Arial" charset="0"/>
              </a:rPr>
              <a:t>Cerrar la brecha: Hacer realidad la visión</a:t>
            </a:r>
          </a:p>
        </p:txBody>
      </p:sp>
      <p:graphicFrame>
        <p:nvGraphicFramePr>
          <p:cNvPr id="5" name="Content Placeholder 4"/>
          <p:cNvGraphicFramePr>
            <a:graphicFrameLocks noGrp="1"/>
          </p:cNvGraphicFramePr>
          <p:nvPr>
            <p:ph idx="1"/>
          </p:nvPr>
        </p:nvGraphicFramePr>
        <p:xfrm>
          <a:off x="1071563" y="1600200"/>
          <a:ext cx="761523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1571625" y="0"/>
            <a:ext cx="7572375" cy="1143000"/>
          </a:xfrm>
        </p:spPr>
        <p:txBody>
          <a:bodyPr/>
          <a:lstStyle/>
          <a:p>
            <a:r>
              <a:rPr lang="en-US" sz="4400" smtClean="0">
                <a:latin typeface="Arial" charset="0"/>
                <a:cs typeface="Arial" charset="0"/>
              </a:rPr>
              <a:t>En conclusión</a:t>
            </a:r>
          </a:p>
        </p:txBody>
      </p:sp>
      <p:sp>
        <p:nvSpPr>
          <p:cNvPr id="3" name="Content Placeholder 2"/>
          <p:cNvSpPr>
            <a:spLocks noGrp="1"/>
          </p:cNvSpPr>
          <p:nvPr>
            <p:ph idx="1"/>
          </p:nvPr>
        </p:nvSpPr>
        <p:spPr>
          <a:xfrm>
            <a:off x="755650" y="1600200"/>
            <a:ext cx="7931150" cy="4525963"/>
          </a:xfrm>
        </p:spPr>
        <p:txBody>
          <a:bodyPr/>
          <a:lstStyle/>
          <a:p>
            <a:r>
              <a:rPr lang="en-US" sz="2300" smtClean="0">
                <a:latin typeface="Arial" charset="0"/>
                <a:cs typeface="Arial" charset="0"/>
              </a:rPr>
              <a:t>La hoja de ruta de Visión 2050: exigirá introducir </a:t>
            </a:r>
            <a:r>
              <a:rPr lang="en-US" sz="2300" b="1" smtClean="0">
                <a:solidFill>
                  <a:srgbClr val="C00000"/>
                </a:solidFill>
                <a:latin typeface="Arial" charset="0"/>
                <a:cs typeface="Arial" charset="0"/>
              </a:rPr>
              <a:t>cambios fundamentales </a:t>
            </a:r>
            <a:r>
              <a:rPr lang="en-US" sz="2300" smtClean="0">
                <a:latin typeface="Arial" charset="0"/>
                <a:cs typeface="Arial" charset="0"/>
              </a:rPr>
              <a:t>en las estructuras de gobierno, las reglas económicas, y en el comportamiento de las empresas y los ciudadanos</a:t>
            </a:r>
            <a:br>
              <a:rPr lang="en-US" sz="2300" smtClean="0">
                <a:latin typeface="Arial" charset="0"/>
                <a:cs typeface="Arial" charset="0"/>
              </a:rPr>
            </a:br>
            <a:endParaRPr lang="en-US" sz="2300" smtClean="0">
              <a:latin typeface="Arial" charset="0"/>
              <a:cs typeface="Arial" charset="0"/>
            </a:endParaRPr>
          </a:p>
          <a:p>
            <a:r>
              <a:rPr lang="en-US" sz="2300" smtClean="0">
                <a:latin typeface="Arial" charset="0"/>
                <a:cs typeface="Arial" charset="0"/>
              </a:rPr>
              <a:t>Esos cambios son </a:t>
            </a:r>
            <a:r>
              <a:rPr lang="en-US" sz="2300" b="1" smtClean="0">
                <a:solidFill>
                  <a:srgbClr val="C00000"/>
                </a:solidFill>
                <a:latin typeface="Arial" charset="0"/>
                <a:cs typeface="Arial" charset="0"/>
              </a:rPr>
              <a:t>necesarios</a:t>
            </a:r>
            <a:r>
              <a:rPr lang="en-US" sz="2300" smtClean="0">
                <a:latin typeface="Arial" charset="0"/>
                <a:cs typeface="Arial" charset="0"/>
              </a:rPr>
              <a:t>, </a:t>
            </a:r>
            <a:r>
              <a:rPr lang="en-US" sz="2300" b="1" smtClean="0">
                <a:solidFill>
                  <a:srgbClr val="C00000"/>
                </a:solidFill>
                <a:latin typeface="Arial" charset="0"/>
                <a:cs typeface="Arial" charset="0"/>
              </a:rPr>
              <a:t>viables</a:t>
            </a:r>
            <a:r>
              <a:rPr lang="en-US" sz="2300" smtClean="0">
                <a:latin typeface="Arial" charset="0"/>
                <a:cs typeface="Arial" charset="0"/>
              </a:rPr>
              <a:t>, y </a:t>
            </a:r>
            <a:r>
              <a:rPr lang="en-US" sz="2300" b="1" smtClean="0">
                <a:solidFill>
                  <a:srgbClr val="C00000"/>
                </a:solidFill>
                <a:latin typeface="Arial" charset="0"/>
                <a:cs typeface="Arial" charset="0"/>
              </a:rPr>
              <a:t>ofrecen</a:t>
            </a:r>
            <a:r>
              <a:rPr lang="en-US" sz="2300" smtClean="0">
                <a:latin typeface="Arial" charset="0"/>
                <a:cs typeface="Arial" charset="0"/>
              </a:rPr>
              <a:t> </a:t>
            </a:r>
            <a:r>
              <a:rPr lang="en-US" sz="2300" b="1" smtClean="0">
                <a:solidFill>
                  <a:srgbClr val="C00000"/>
                </a:solidFill>
                <a:latin typeface="Arial" charset="0"/>
                <a:cs typeface="Arial" charset="0"/>
              </a:rPr>
              <a:t>tremendas</a:t>
            </a:r>
            <a:r>
              <a:rPr lang="en-US" sz="2300" smtClean="0">
                <a:latin typeface="Arial" charset="0"/>
                <a:cs typeface="Arial" charset="0"/>
              </a:rPr>
              <a:t> </a:t>
            </a:r>
            <a:r>
              <a:rPr lang="en-US" sz="2300" b="1" smtClean="0">
                <a:solidFill>
                  <a:srgbClr val="C00000"/>
                </a:solidFill>
                <a:latin typeface="Arial" charset="0"/>
                <a:cs typeface="Arial" charset="0"/>
              </a:rPr>
              <a:t>oportunidades</a:t>
            </a:r>
            <a:r>
              <a:rPr lang="en-US" sz="2300" smtClean="0">
                <a:latin typeface="Arial" charset="0"/>
                <a:cs typeface="Arial" charset="0"/>
              </a:rPr>
              <a:t> de negocio a las empresas que integran la sostenibilidad en su estrategia</a:t>
            </a:r>
            <a:br>
              <a:rPr lang="en-US" sz="2300" smtClean="0">
                <a:latin typeface="Arial" charset="0"/>
                <a:cs typeface="Arial" charset="0"/>
              </a:rPr>
            </a:br>
            <a:endParaRPr lang="es-ES" sz="2300" smtClean="0">
              <a:latin typeface="Arial" charset="0"/>
              <a:cs typeface="Arial" charset="0"/>
            </a:endParaRPr>
          </a:p>
          <a:p>
            <a:r>
              <a:rPr lang="es-ES" sz="2300" smtClean="0">
                <a:latin typeface="Arial" charset="0"/>
                <a:cs typeface="Arial" charset="0"/>
              </a:rPr>
              <a:t>Para desempeñar su función, las empresas tendrán que seguir haciendo lo que mejor saben hacer: </a:t>
            </a:r>
            <a:r>
              <a:rPr lang="es-ES" sz="2300" b="1" smtClean="0">
                <a:solidFill>
                  <a:srgbClr val="C00000"/>
                </a:solidFill>
                <a:latin typeface="Arial" charset="0"/>
                <a:cs typeface="Arial" charset="0"/>
              </a:rPr>
              <a:t>adaptarse</a:t>
            </a:r>
            <a:r>
              <a:rPr lang="es-ES" sz="2300" smtClean="0">
                <a:latin typeface="Arial" charset="0"/>
                <a:cs typeface="Arial" charset="0"/>
              </a:rPr>
              <a:t>, </a:t>
            </a:r>
            <a:r>
              <a:rPr lang="es-ES" sz="2300" b="1" smtClean="0">
                <a:solidFill>
                  <a:srgbClr val="C00000"/>
                </a:solidFill>
                <a:latin typeface="Arial" charset="0"/>
                <a:cs typeface="Arial" charset="0"/>
              </a:rPr>
              <a:t>innovar</a:t>
            </a:r>
            <a:r>
              <a:rPr lang="es-ES" sz="2300" smtClean="0">
                <a:latin typeface="Arial" charset="0"/>
                <a:cs typeface="Arial" charset="0"/>
              </a:rPr>
              <a:t>, </a:t>
            </a:r>
            <a:r>
              <a:rPr lang="es-ES" sz="2300" b="1" smtClean="0">
                <a:solidFill>
                  <a:srgbClr val="C00000"/>
                </a:solidFill>
                <a:latin typeface="Arial" charset="0"/>
                <a:cs typeface="Arial" charset="0"/>
              </a:rPr>
              <a:t>colaborar</a:t>
            </a:r>
            <a:r>
              <a:rPr lang="es-ES" sz="2300" smtClean="0">
                <a:latin typeface="Arial" charset="0"/>
                <a:cs typeface="Arial" charset="0"/>
              </a:rPr>
              <a:t> y </a:t>
            </a:r>
            <a:r>
              <a:rPr lang="en-US" sz="2300" b="1" smtClean="0">
                <a:solidFill>
                  <a:srgbClr val="C00000"/>
                </a:solidFill>
                <a:latin typeface="Arial" charset="0"/>
                <a:cs typeface="Arial" charset="0"/>
              </a:rPr>
              <a:t>actuar</a:t>
            </a:r>
            <a:endParaRPr lang="en-US" sz="230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571625" y="0"/>
            <a:ext cx="7572375" cy="1143000"/>
          </a:xfrm>
        </p:spPr>
        <p:txBody>
          <a:bodyPr/>
          <a:lstStyle/>
          <a:p>
            <a:r>
              <a:rPr lang="en-US" sz="3400" smtClean="0">
                <a:latin typeface="Arial" charset="0"/>
                <a:cs typeface="Arial" charset="0"/>
              </a:rPr>
              <a:t>El viaje empieza hoy!</a:t>
            </a:r>
          </a:p>
        </p:txBody>
      </p:sp>
      <p:sp>
        <p:nvSpPr>
          <p:cNvPr id="80898" name="Content Placeholder 2"/>
          <p:cNvSpPr>
            <a:spLocks noGrp="1"/>
          </p:cNvSpPr>
          <p:nvPr>
            <p:ph idx="1"/>
          </p:nvPr>
        </p:nvSpPr>
        <p:spPr>
          <a:xfrm>
            <a:off x="1042988" y="1484313"/>
            <a:ext cx="7615237" cy="4525962"/>
          </a:xfrm>
        </p:spPr>
        <p:txBody>
          <a:bodyPr/>
          <a:lstStyle/>
          <a:p>
            <a:pPr algn="ctr">
              <a:buFont typeface="Arial" charset="0"/>
              <a:buNone/>
            </a:pPr>
            <a:r>
              <a:rPr lang="en-US" smtClean="0">
                <a:latin typeface="Arial" charset="0"/>
                <a:cs typeface="Arial" charset="0"/>
                <a:hlinkClick r:id="rId3"/>
              </a:rPr>
              <a:t>www.wbcsd.org/web/vision2050.htm</a:t>
            </a:r>
            <a:endParaRPr lang="en-US" smtClean="0">
              <a:latin typeface="Arial" charset="0"/>
              <a:cs typeface="Arial" charset="0"/>
            </a:endParaRPr>
          </a:p>
          <a:p>
            <a:endParaRPr lang="en-US" smtClean="0"/>
          </a:p>
        </p:txBody>
      </p:sp>
      <p:sp>
        <p:nvSpPr>
          <p:cNvPr id="4" name="Slide Number Placeholder 3"/>
          <p:cNvSpPr>
            <a:spLocks noGrp="1"/>
          </p:cNvSpPr>
          <p:nvPr>
            <p:ph type="sldNum" sz="quarter" idx="10"/>
          </p:nvPr>
        </p:nvSpPr>
        <p:spPr/>
        <p:txBody>
          <a:bodyPr/>
          <a:lstStyle/>
          <a:p>
            <a:pPr>
              <a:defRPr/>
            </a:pPr>
            <a:fld id="{965256EA-291E-43B8-B9DE-E1E4D31FAAE3}" type="slidenum">
              <a:rPr lang="en-US" smtClean="0"/>
              <a:pPr>
                <a:defRPr/>
              </a:pPr>
              <a:t>26</a:t>
            </a:fld>
            <a:endParaRPr lang="en-US"/>
          </a:p>
        </p:txBody>
      </p:sp>
      <p:pic>
        <p:nvPicPr>
          <p:cNvPr id="80900" name="Picture 3" descr="The pathway.jpg"/>
          <p:cNvPicPr>
            <a:picLocks noChangeAspect="1"/>
          </p:cNvPicPr>
          <p:nvPr/>
        </p:nvPicPr>
        <p:blipFill>
          <a:blip r:embed="rId4" cstate="print"/>
          <a:srcRect/>
          <a:stretch>
            <a:fillRect/>
          </a:stretch>
        </p:blipFill>
        <p:spPr bwMode="auto">
          <a:xfrm>
            <a:off x="0" y="2366963"/>
            <a:ext cx="9144000" cy="449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err="1" smtClean="0">
                <a:latin typeface="Arial" charset="0"/>
                <a:cs typeface="Arial" charset="0"/>
              </a:rPr>
              <a:t>World</a:t>
            </a:r>
            <a:r>
              <a:rPr lang="es-CO" dirty="0" smtClean="0">
                <a:latin typeface="Arial" charset="0"/>
                <a:cs typeface="Arial" charset="0"/>
              </a:rPr>
              <a:t> Business Council for </a:t>
            </a:r>
            <a:r>
              <a:rPr lang="es-CO" dirty="0" err="1" smtClean="0">
                <a:latin typeface="Arial" charset="0"/>
                <a:cs typeface="Arial" charset="0"/>
              </a:rPr>
              <a:t>Sustainable</a:t>
            </a:r>
            <a:r>
              <a:rPr lang="es-CO" dirty="0" smtClean="0">
                <a:latin typeface="Arial" charset="0"/>
                <a:cs typeface="Arial" charset="0"/>
              </a:rPr>
              <a:t> </a:t>
            </a:r>
            <a:r>
              <a:rPr lang="es-CO" dirty="0" err="1" smtClean="0">
                <a:latin typeface="Arial" charset="0"/>
                <a:cs typeface="Arial" charset="0"/>
              </a:rPr>
              <a:t>Development</a:t>
            </a:r>
            <a:r>
              <a:rPr lang="es-CO" dirty="0" smtClean="0">
                <a:latin typeface="Arial" charset="0"/>
                <a:cs typeface="Arial" charset="0"/>
              </a:rPr>
              <a:t> (WBCSD)</a:t>
            </a:r>
            <a:endParaRPr lang="en-US" dirty="0"/>
          </a:p>
        </p:txBody>
      </p:sp>
      <p:sp>
        <p:nvSpPr>
          <p:cNvPr id="3" name="Content Placeholder 2"/>
          <p:cNvSpPr>
            <a:spLocks noGrp="1"/>
          </p:cNvSpPr>
          <p:nvPr>
            <p:ph idx="1"/>
          </p:nvPr>
        </p:nvSpPr>
        <p:spPr>
          <a:xfrm>
            <a:off x="683568" y="1495325"/>
            <a:ext cx="8064896" cy="4525963"/>
          </a:xfrm>
        </p:spPr>
        <p:txBody>
          <a:bodyPr/>
          <a:lstStyle/>
          <a:p>
            <a:r>
              <a:rPr lang="fr-CH" sz="2500" dirty="0" err="1" smtClean="0">
                <a:latin typeface="Arial" pitchFamily="34" charset="0"/>
                <a:cs typeface="Arial" pitchFamily="34" charset="0"/>
              </a:rPr>
              <a:t>Alianza</a:t>
            </a:r>
            <a:r>
              <a:rPr lang="fr-CH" sz="2500" dirty="0" smtClean="0">
                <a:latin typeface="Arial" pitchFamily="34" charset="0"/>
                <a:cs typeface="Arial" pitchFamily="34" charset="0"/>
              </a:rPr>
              <a:t> de 200 </a:t>
            </a:r>
            <a:r>
              <a:rPr lang="fr-CH" sz="2500" dirty="0" err="1" smtClean="0">
                <a:latin typeface="Arial" pitchFamily="34" charset="0"/>
                <a:cs typeface="Arial" pitchFamily="34" charset="0"/>
              </a:rPr>
              <a:t>empresas</a:t>
            </a:r>
            <a:r>
              <a:rPr lang="fr-CH" sz="2500" dirty="0" smtClean="0">
                <a:latin typeface="Arial" pitchFamily="34" charset="0"/>
                <a:cs typeface="Arial" pitchFamily="34" charset="0"/>
              </a:rPr>
              <a:t> </a:t>
            </a:r>
            <a:r>
              <a:rPr lang="fr-CH" sz="2500" dirty="0" err="1" smtClean="0">
                <a:latin typeface="Arial" pitchFamily="34" charset="0"/>
                <a:cs typeface="Arial" pitchFamily="34" charset="0"/>
              </a:rPr>
              <a:t>internacionales</a:t>
            </a:r>
            <a:r>
              <a:rPr lang="fr-CH" sz="2500" dirty="0" smtClean="0">
                <a:latin typeface="Arial" pitchFamily="34" charset="0"/>
                <a:cs typeface="Arial" pitchFamily="34" charset="0"/>
              </a:rPr>
              <a:t> con un </a:t>
            </a:r>
            <a:r>
              <a:rPr lang="fr-CH" sz="2500" dirty="0" err="1" smtClean="0">
                <a:latin typeface="Arial" pitchFamily="34" charset="0"/>
                <a:cs typeface="Arial" pitchFamily="34" charset="0"/>
              </a:rPr>
              <a:t>compromiso</a:t>
            </a:r>
            <a:r>
              <a:rPr lang="fr-CH" sz="2500" dirty="0" smtClean="0">
                <a:latin typeface="Arial" pitchFamily="34" charset="0"/>
                <a:cs typeface="Arial" pitchFamily="34" charset="0"/>
              </a:rPr>
              <a:t> </a:t>
            </a:r>
            <a:r>
              <a:rPr lang="fr-CH" sz="2500" dirty="0" err="1" smtClean="0">
                <a:latin typeface="Arial" pitchFamily="34" charset="0"/>
                <a:cs typeface="Arial" pitchFamily="34" charset="0"/>
              </a:rPr>
              <a:t>común</a:t>
            </a:r>
            <a:r>
              <a:rPr lang="fr-CH" sz="2500" dirty="0" smtClean="0">
                <a:latin typeface="Arial" pitchFamily="34" charset="0"/>
                <a:cs typeface="Arial" pitchFamily="34" charset="0"/>
              </a:rPr>
              <a:t> al </a:t>
            </a:r>
            <a:r>
              <a:rPr lang="fr-CH" sz="2500" dirty="0" err="1" smtClean="0">
                <a:latin typeface="Arial" pitchFamily="34" charset="0"/>
                <a:cs typeface="Arial" pitchFamily="34" charset="0"/>
              </a:rPr>
              <a:t>desarrollo</a:t>
            </a:r>
            <a:r>
              <a:rPr lang="fr-CH" sz="2500" dirty="0" smtClean="0">
                <a:latin typeface="Arial" pitchFamily="34" charset="0"/>
                <a:cs typeface="Arial" pitchFamily="34" charset="0"/>
              </a:rPr>
              <a:t> </a:t>
            </a:r>
            <a:r>
              <a:rPr lang="fr-CH" sz="2500" dirty="0" err="1" smtClean="0">
                <a:latin typeface="Arial" pitchFamily="34" charset="0"/>
                <a:cs typeface="Arial" pitchFamily="34" charset="0"/>
              </a:rPr>
              <a:t>sostenible</a:t>
            </a:r>
            <a:endParaRPr lang="fr-CH" sz="2500" dirty="0" smtClean="0">
              <a:latin typeface="Arial" pitchFamily="34" charset="0"/>
              <a:cs typeface="Arial" pitchFamily="34" charset="0"/>
            </a:endParaRPr>
          </a:p>
          <a:p>
            <a:endParaRPr lang="fr-CH" sz="2500" dirty="0" smtClean="0">
              <a:latin typeface="Arial" pitchFamily="34" charset="0"/>
              <a:cs typeface="Arial" pitchFamily="34" charset="0"/>
            </a:endParaRPr>
          </a:p>
          <a:p>
            <a:r>
              <a:rPr lang="fr-CH" sz="2500" dirty="0" smtClean="0">
                <a:latin typeface="Arial" pitchFamily="34" charset="0"/>
                <a:cs typeface="Arial" pitchFamily="34" charset="0"/>
              </a:rPr>
              <a:t>35 </a:t>
            </a:r>
            <a:r>
              <a:rPr lang="fr-CH" sz="2500" dirty="0" err="1" smtClean="0">
                <a:latin typeface="Arial" pitchFamily="34" charset="0"/>
                <a:cs typeface="Arial" pitchFamily="34" charset="0"/>
              </a:rPr>
              <a:t>paises</a:t>
            </a:r>
            <a:r>
              <a:rPr lang="fr-CH" sz="2500" dirty="0" smtClean="0">
                <a:latin typeface="Arial" pitchFamily="34" charset="0"/>
                <a:cs typeface="Arial" pitchFamily="34" charset="0"/>
              </a:rPr>
              <a:t>, 22 </a:t>
            </a:r>
            <a:r>
              <a:rPr lang="fr-CH" sz="2500" dirty="0" err="1" smtClean="0">
                <a:latin typeface="Arial" pitchFamily="34" charset="0"/>
                <a:cs typeface="Arial" pitchFamily="34" charset="0"/>
              </a:rPr>
              <a:t>sectores</a:t>
            </a:r>
            <a:endParaRPr lang="fr-CH" sz="2500" dirty="0" smtClean="0">
              <a:latin typeface="Arial" pitchFamily="34" charset="0"/>
              <a:cs typeface="Arial" pitchFamily="34" charset="0"/>
            </a:endParaRPr>
          </a:p>
          <a:p>
            <a:endParaRPr lang="fr-CH" sz="2500" dirty="0" smtClean="0">
              <a:latin typeface="Arial" pitchFamily="34" charset="0"/>
              <a:cs typeface="Arial" pitchFamily="34" charset="0"/>
            </a:endParaRPr>
          </a:p>
          <a:p>
            <a:r>
              <a:rPr lang="es-ES" sz="2500" dirty="0" smtClean="0">
                <a:latin typeface="Arial" pitchFamily="34" charset="0"/>
                <a:cs typeface="Arial" pitchFamily="34" charset="0"/>
              </a:rPr>
              <a:t>Plataforma para que las empresas </a:t>
            </a:r>
          </a:p>
          <a:p>
            <a:pPr lvl="1"/>
            <a:r>
              <a:rPr lang="es-ES" sz="2200" dirty="0" smtClean="0">
                <a:latin typeface="Arial" pitchFamily="34" charset="0"/>
                <a:cs typeface="Arial" pitchFamily="34" charset="0"/>
              </a:rPr>
              <a:t>Exploren el desarrollo sostenible</a:t>
            </a:r>
          </a:p>
          <a:p>
            <a:pPr lvl="1"/>
            <a:r>
              <a:rPr lang="es-ES" sz="2200" dirty="0" smtClean="0">
                <a:latin typeface="Arial" pitchFamily="34" charset="0"/>
                <a:cs typeface="Arial" pitchFamily="34" charset="0"/>
              </a:rPr>
              <a:t>Compartan sus conocimientos, experiencias y mejores prácticas </a:t>
            </a:r>
          </a:p>
          <a:p>
            <a:pPr lvl="1"/>
            <a:r>
              <a:rPr lang="es-ES" sz="2200" dirty="0" smtClean="0">
                <a:latin typeface="Arial" pitchFamily="34" charset="0"/>
                <a:cs typeface="Arial" pitchFamily="34" charset="0"/>
              </a:rPr>
              <a:t>Promuevan posturas empresariales en diversos foros, trabajando con los gobiernos, organizaciones no gubernamentales e intergubernamentales</a:t>
            </a:r>
            <a:endParaRPr lang="en-US" sz="2200" dirty="0" smtClean="0">
              <a:latin typeface="Arial" pitchFamily="34" charset="0"/>
              <a:cs typeface="Arial" pitchFamily="34" charset="0"/>
            </a:endParaRPr>
          </a:p>
          <a:p>
            <a:endParaRPr lang="fr-CH"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p:txBody>
      </p:sp>
      <p:sp>
        <p:nvSpPr>
          <p:cNvPr id="5" name="Rectangle 1030"/>
          <p:cNvSpPr>
            <a:spLocks noChangeArrowheads="1"/>
          </p:cNvSpPr>
          <p:nvPr/>
        </p:nvSpPr>
        <p:spPr bwMode="auto">
          <a:xfrm>
            <a:off x="500063" y="1285875"/>
            <a:ext cx="8215312" cy="928688"/>
          </a:xfrm>
          <a:prstGeom prst="rect">
            <a:avLst/>
          </a:prstGeom>
          <a:noFill/>
          <a:ln w="9525">
            <a:noFill/>
            <a:miter lim="800000"/>
            <a:headEnd/>
            <a:tailEnd/>
          </a:ln>
        </p:spPr>
        <p:txBody>
          <a:bodyPr lIns="83609" tIns="41805" rIns="83609" bIns="41805"/>
          <a:lstStyle/>
          <a:p>
            <a:pPr algn="ct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76" descr="Untitled-1.jpg"/>
          <p:cNvPicPr>
            <a:picLocks noChangeAspect="1"/>
          </p:cNvPicPr>
          <p:nvPr/>
        </p:nvPicPr>
        <p:blipFill>
          <a:blip r:embed="rId3" cstate="print"/>
          <a:srcRect/>
          <a:stretch>
            <a:fillRect/>
          </a:stretch>
        </p:blipFill>
        <p:spPr bwMode="auto">
          <a:xfrm>
            <a:off x="0" y="1335088"/>
            <a:ext cx="9144000" cy="5522912"/>
          </a:xfrm>
          <a:prstGeom prst="rect">
            <a:avLst/>
          </a:prstGeom>
          <a:noFill/>
          <a:ln w="9525">
            <a:noFill/>
            <a:miter lim="800000"/>
            <a:headEnd/>
            <a:tailEnd/>
          </a:ln>
        </p:spPr>
      </p:pic>
      <p:sp>
        <p:nvSpPr>
          <p:cNvPr id="24578" name="Title 2"/>
          <p:cNvSpPr>
            <a:spLocks noGrp="1"/>
          </p:cNvSpPr>
          <p:nvPr>
            <p:ph type="title"/>
          </p:nvPr>
        </p:nvSpPr>
        <p:spPr>
          <a:xfrm>
            <a:off x="1571625" y="0"/>
            <a:ext cx="7572375" cy="1071563"/>
          </a:xfrm>
        </p:spPr>
        <p:txBody>
          <a:bodyPr>
            <a:normAutofit/>
          </a:bodyPr>
          <a:lstStyle/>
          <a:p>
            <a:r>
              <a:rPr lang="en-US" sz="3400" dirty="0" smtClean="0">
                <a:latin typeface="Arial" charset="0"/>
                <a:cs typeface="Arial" charset="0"/>
              </a:rPr>
              <a:t>Red Regional del WBCSD</a:t>
            </a:r>
          </a:p>
        </p:txBody>
      </p:sp>
      <p:sp>
        <p:nvSpPr>
          <p:cNvPr id="7" name="Rectangle 6"/>
          <p:cNvSpPr/>
          <p:nvPr/>
        </p:nvSpPr>
        <p:spPr bwMode="auto">
          <a:xfrm>
            <a:off x="5846763" y="2500313"/>
            <a:ext cx="1368425" cy="230187"/>
          </a:xfrm>
          <a:prstGeom prst="rect">
            <a:avLst/>
          </a:prstGeom>
        </p:spPr>
        <p:txBody>
          <a:bodyPr wrap="none">
            <a:spAutoFit/>
          </a:bodyPr>
          <a:lstStyle/>
          <a:p>
            <a:pPr>
              <a:defRPr/>
            </a:pPr>
            <a:r>
              <a:rPr lang="en-US" sz="900" b="1" dirty="0">
                <a:latin typeface="Wingdings" pitchFamily="2" charset="2"/>
              </a:rPr>
              <a:t>n</a:t>
            </a:r>
            <a:r>
              <a:rPr lang="en-US" sz="900" b="1" dirty="0"/>
              <a:t> Kazakhstan BCSD</a:t>
            </a:r>
            <a:r>
              <a:rPr lang="en-US" sz="900" b="1" dirty="0">
                <a:solidFill>
                  <a:schemeClr val="bg1">
                    <a:lumMod val="65000"/>
                  </a:schemeClr>
                </a:solidFill>
              </a:rPr>
              <a:t> </a:t>
            </a:r>
            <a:r>
              <a:rPr lang="en-US" sz="900" b="1" dirty="0"/>
              <a:t> </a:t>
            </a:r>
          </a:p>
        </p:txBody>
      </p:sp>
      <p:sp>
        <p:nvSpPr>
          <p:cNvPr id="24580" name="Rectangle 7"/>
          <p:cNvSpPr>
            <a:spLocks noChangeArrowheads="1"/>
          </p:cNvSpPr>
          <p:nvPr/>
        </p:nvSpPr>
        <p:spPr bwMode="auto">
          <a:xfrm>
            <a:off x="5072063" y="3286125"/>
            <a:ext cx="1136650" cy="230188"/>
          </a:xfrm>
          <a:prstGeom prst="rect">
            <a:avLst/>
          </a:prstGeom>
          <a:noFill/>
          <a:ln w="9525">
            <a:noFill/>
            <a:miter lim="800000"/>
            <a:headEnd/>
            <a:tailEnd/>
          </a:ln>
        </p:spPr>
        <p:txBody>
          <a:bodyPr wrap="none">
            <a:spAutoFit/>
          </a:bodyPr>
          <a:lstStyle/>
          <a:p>
            <a:r>
              <a:rPr lang="en-US" sz="900" b="1"/>
              <a:t>BCSD Pakistan </a:t>
            </a:r>
            <a:r>
              <a:rPr lang="en-US" sz="900" b="1">
                <a:latin typeface="Wingdings" pitchFamily="2" charset="2"/>
              </a:rPr>
              <a:t>n</a:t>
            </a:r>
            <a:endParaRPr lang="en-US" sz="900" b="1"/>
          </a:p>
        </p:txBody>
      </p:sp>
      <p:sp>
        <p:nvSpPr>
          <p:cNvPr id="24581" name="Rectangle 8"/>
          <p:cNvSpPr>
            <a:spLocks noChangeArrowheads="1"/>
          </p:cNvSpPr>
          <p:nvPr/>
        </p:nvSpPr>
        <p:spPr bwMode="auto">
          <a:xfrm>
            <a:off x="6357938" y="3000375"/>
            <a:ext cx="1047750" cy="230188"/>
          </a:xfrm>
          <a:prstGeom prst="rect">
            <a:avLst/>
          </a:prstGeom>
          <a:noFill/>
          <a:ln w="9525">
            <a:noFill/>
            <a:miter lim="800000"/>
            <a:headEnd/>
            <a:tailEnd/>
          </a:ln>
        </p:spPr>
        <p:txBody>
          <a:bodyPr wrap="none">
            <a:spAutoFit/>
          </a:bodyPr>
          <a:lstStyle/>
          <a:p>
            <a:r>
              <a:rPr lang="en-US" sz="900" b="1"/>
              <a:t>China BCSD </a:t>
            </a:r>
            <a:r>
              <a:rPr lang="en-US" sz="900" b="1">
                <a:latin typeface="Wingdings" pitchFamily="2" charset="2"/>
              </a:rPr>
              <a:t>n</a:t>
            </a:r>
            <a:r>
              <a:rPr lang="en-US" sz="900" b="1"/>
              <a:t>  </a:t>
            </a:r>
          </a:p>
        </p:txBody>
      </p:sp>
      <p:sp>
        <p:nvSpPr>
          <p:cNvPr id="24582" name="Rectangle 9"/>
          <p:cNvSpPr>
            <a:spLocks noChangeArrowheads="1"/>
          </p:cNvSpPr>
          <p:nvPr/>
        </p:nvSpPr>
        <p:spPr bwMode="auto">
          <a:xfrm>
            <a:off x="6786563" y="2627313"/>
            <a:ext cx="1233487" cy="230187"/>
          </a:xfrm>
          <a:prstGeom prst="rect">
            <a:avLst/>
          </a:prstGeom>
          <a:noFill/>
          <a:ln w="9525">
            <a:noFill/>
            <a:miter lim="800000"/>
            <a:headEnd/>
            <a:tailEnd/>
          </a:ln>
        </p:spPr>
        <p:txBody>
          <a:bodyPr wrap="none">
            <a:spAutoFit/>
          </a:bodyPr>
          <a:lstStyle/>
          <a:p>
            <a:r>
              <a:rPr lang="en-US" sz="900" b="1">
                <a:latin typeface="Wingdings" pitchFamily="2" charset="2"/>
              </a:rPr>
              <a:t>n</a:t>
            </a:r>
            <a:r>
              <a:rPr lang="en-US" sz="900" b="1"/>
              <a:t> BCSD Mongolia  </a:t>
            </a:r>
          </a:p>
        </p:txBody>
      </p:sp>
      <p:sp>
        <p:nvSpPr>
          <p:cNvPr id="24583" name="Rectangle 10"/>
          <p:cNvSpPr>
            <a:spLocks noChangeArrowheads="1"/>
          </p:cNvSpPr>
          <p:nvPr/>
        </p:nvSpPr>
        <p:spPr bwMode="auto">
          <a:xfrm>
            <a:off x="5500688" y="3643313"/>
            <a:ext cx="1290637" cy="230187"/>
          </a:xfrm>
          <a:prstGeom prst="rect">
            <a:avLst/>
          </a:prstGeom>
          <a:noFill/>
          <a:ln w="9525">
            <a:noFill/>
            <a:miter lim="800000"/>
            <a:headEnd/>
            <a:tailEnd/>
          </a:ln>
        </p:spPr>
        <p:txBody>
          <a:bodyPr wrap="none">
            <a:spAutoFit/>
          </a:bodyPr>
          <a:lstStyle/>
          <a:p>
            <a:r>
              <a:rPr lang="en-US" sz="900" b="1"/>
              <a:t>TERI BCSD India </a:t>
            </a:r>
            <a:r>
              <a:rPr lang="en-US" sz="900" b="1">
                <a:latin typeface="Wingdings" pitchFamily="2" charset="2"/>
              </a:rPr>
              <a:t>n</a:t>
            </a:r>
            <a:r>
              <a:rPr lang="en-US" sz="900" b="1"/>
              <a:t>  </a:t>
            </a:r>
          </a:p>
        </p:txBody>
      </p:sp>
      <p:sp>
        <p:nvSpPr>
          <p:cNvPr id="12" name="Rectangle 11"/>
          <p:cNvSpPr/>
          <p:nvPr/>
        </p:nvSpPr>
        <p:spPr bwMode="auto">
          <a:xfrm>
            <a:off x="7262813" y="3571875"/>
            <a:ext cx="1309687" cy="230188"/>
          </a:xfrm>
          <a:prstGeom prst="rect">
            <a:avLst/>
          </a:prstGeom>
        </p:spPr>
        <p:txBody>
          <a:bodyPr wrap="none">
            <a:spAutoFit/>
          </a:bodyPr>
          <a:lstStyle/>
          <a:p>
            <a:pPr algn="ctr">
              <a:defRPr/>
            </a:pPr>
            <a:r>
              <a:rPr lang="en-US" sz="900" b="1" dirty="0">
                <a:latin typeface="Wingdings" pitchFamily="2" charset="2"/>
              </a:rPr>
              <a:t>n</a:t>
            </a:r>
            <a:r>
              <a:rPr lang="en-US" sz="900" b="1" dirty="0">
                <a:latin typeface="+mj-lt"/>
              </a:rPr>
              <a:t> </a:t>
            </a:r>
            <a:r>
              <a:rPr lang="en-US" sz="900" b="1" dirty="0"/>
              <a:t>BEC (Hong Kong) </a:t>
            </a:r>
          </a:p>
        </p:txBody>
      </p:sp>
      <p:sp>
        <p:nvSpPr>
          <p:cNvPr id="24585" name="Rectangle 12"/>
          <p:cNvSpPr>
            <a:spLocks noChangeArrowheads="1"/>
          </p:cNvSpPr>
          <p:nvPr/>
        </p:nvSpPr>
        <p:spPr bwMode="auto">
          <a:xfrm>
            <a:off x="7572375" y="2857500"/>
            <a:ext cx="1054100" cy="230188"/>
          </a:xfrm>
          <a:prstGeom prst="rect">
            <a:avLst/>
          </a:prstGeom>
          <a:noFill/>
          <a:ln w="9525">
            <a:noFill/>
            <a:miter lim="800000"/>
            <a:headEnd/>
            <a:tailEnd/>
          </a:ln>
        </p:spPr>
        <p:txBody>
          <a:bodyPr wrap="none">
            <a:spAutoFit/>
          </a:bodyPr>
          <a:lstStyle/>
          <a:p>
            <a:r>
              <a:rPr lang="en-US" sz="900" b="1">
                <a:latin typeface="Wingdings" pitchFamily="2" charset="2"/>
              </a:rPr>
              <a:t>n</a:t>
            </a:r>
            <a:r>
              <a:rPr lang="en-US" sz="900" b="1"/>
              <a:t>  BCSD Corea </a:t>
            </a:r>
          </a:p>
        </p:txBody>
      </p:sp>
      <p:sp>
        <p:nvSpPr>
          <p:cNvPr id="24586" name="Rectangle 13"/>
          <p:cNvSpPr>
            <a:spLocks noChangeArrowheads="1"/>
          </p:cNvSpPr>
          <p:nvPr/>
        </p:nvSpPr>
        <p:spPr bwMode="auto">
          <a:xfrm>
            <a:off x="6143625" y="3857625"/>
            <a:ext cx="1227138" cy="230188"/>
          </a:xfrm>
          <a:prstGeom prst="rect">
            <a:avLst/>
          </a:prstGeom>
          <a:noFill/>
          <a:ln w="9525">
            <a:noFill/>
            <a:miter lim="800000"/>
            <a:headEnd/>
            <a:tailEnd/>
          </a:ln>
        </p:spPr>
        <p:txBody>
          <a:bodyPr wrap="none">
            <a:spAutoFit/>
          </a:bodyPr>
          <a:lstStyle/>
          <a:p>
            <a:r>
              <a:rPr lang="en-US" sz="900" b="1"/>
              <a:t>BCSD Tailandia </a:t>
            </a:r>
            <a:r>
              <a:rPr lang="en-US" sz="900" b="1">
                <a:latin typeface="Wingdings" pitchFamily="2" charset="2"/>
              </a:rPr>
              <a:t>n</a:t>
            </a:r>
            <a:r>
              <a:rPr lang="en-US" sz="900" b="1"/>
              <a:t>  </a:t>
            </a:r>
          </a:p>
        </p:txBody>
      </p:sp>
      <p:sp>
        <p:nvSpPr>
          <p:cNvPr id="15" name="Rectangle 14"/>
          <p:cNvSpPr/>
          <p:nvPr/>
        </p:nvSpPr>
        <p:spPr bwMode="auto">
          <a:xfrm>
            <a:off x="7731125" y="4000500"/>
            <a:ext cx="1265238" cy="230188"/>
          </a:xfrm>
          <a:prstGeom prst="rect">
            <a:avLst/>
          </a:prstGeom>
        </p:spPr>
        <p:txBody>
          <a:bodyPr wrap="none">
            <a:spAutoFit/>
          </a:bodyPr>
          <a:lstStyle/>
          <a:p>
            <a:pPr>
              <a:defRPr/>
            </a:pPr>
            <a:r>
              <a:rPr lang="en-US" sz="900" b="1" dirty="0">
                <a:latin typeface="Wingdings" pitchFamily="2" charset="2"/>
              </a:rPr>
              <a:t>n </a:t>
            </a:r>
            <a:r>
              <a:rPr lang="en-US" sz="900" b="1" dirty="0"/>
              <a:t>PBE (Filipinas)</a:t>
            </a:r>
            <a:r>
              <a:rPr lang="en-US" sz="900" b="1" dirty="0">
                <a:solidFill>
                  <a:schemeClr val="bg1">
                    <a:lumMod val="65000"/>
                  </a:schemeClr>
                </a:solidFill>
              </a:rPr>
              <a:t> </a:t>
            </a:r>
            <a:r>
              <a:rPr lang="en-US" sz="900" b="1" dirty="0"/>
              <a:t> </a:t>
            </a:r>
          </a:p>
        </p:txBody>
      </p:sp>
      <p:sp>
        <p:nvSpPr>
          <p:cNvPr id="24588" name="Rectangle 15"/>
          <p:cNvSpPr>
            <a:spLocks noChangeArrowheads="1"/>
          </p:cNvSpPr>
          <p:nvPr/>
        </p:nvSpPr>
        <p:spPr bwMode="auto">
          <a:xfrm>
            <a:off x="6308725" y="4286250"/>
            <a:ext cx="1143000" cy="230188"/>
          </a:xfrm>
          <a:prstGeom prst="rect">
            <a:avLst/>
          </a:prstGeom>
          <a:noFill/>
          <a:ln w="9525">
            <a:noFill/>
            <a:miter lim="800000"/>
            <a:headEnd/>
            <a:tailEnd/>
          </a:ln>
        </p:spPr>
        <p:txBody>
          <a:bodyPr wrap="none">
            <a:spAutoFit/>
          </a:bodyPr>
          <a:lstStyle/>
          <a:p>
            <a:r>
              <a:rPr lang="en-US" sz="900" b="1"/>
              <a:t>BCSD Malasia </a:t>
            </a:r>
            <a:r>
              <a:rPr lang="en-US" sz="900" b="1">
                <a:latin typeface="Wingdings" pitchFamily="2" charset="2"/>
              </a:rPr>
              <a:t>n</a:t>
            </a:r>
            <a:r>
              <a:rPr lang="en-US" sz="900" b="1"/>
              <a:t>  </a:t>
            </a:r>
          </a:p>
        </p:txBody>
      </p:sp>
      <p:sp>
        <p:nvSpPr>
          <p:cNvPr id="24589" name="Rectangle 16"/>
          <p:cNvSpPr>
            <a:spLocks noChangeArrowheads="1"/>
          </p:cNvSpPr>
          <p:nvPr/>
        </p:nvSpPr>
        <p:spPr bwMode="auto">
          <a:xfrm>
            <a:off x="7572375" y="3429000"/>
            <a:ext cx="1054100" cy="230188"/>
          </a:xfrm>
          <a:prstGeom prst="rect">
            <a:avLst/>
          </a:prstGeom>
          <a:noFill/>
          <a:ln w="9525">
            <a:noFill/>
            <a:miter lim="800000"/>
            <a:headEnd/>
            <a:tailEnd/>
          </a:ln>
        </p:spPr>
        <p:txBody>
          <a:bodyPr wrap="none">
            <a:spAutoFit/>
          </a:bodyPr>
          <a:lstStyle/>
          <a:p>
            <a:r>
              <a:rPr lang="en-US" sz="900" b="1">
                <a:latin typeface="Wingdings" pitchFamily="2" charset="2"/>
              </a:rPr>
              <a:t>n</a:t>
            </a:r>
            <a:r>
              <a:rPr lang="en-US" sz="900" b="1"/>
              <a:t> BCSD Taiwan</a:t>
            </a:r>
          </a:p>
        </p:txBody>
      </p:sp>
      <p:sp>
        <p:nvSpPr>
          <p:cNvPr id="24590" name="Rectangle 17"/>
          <p:cNvSpPr>
            <a:spLocks noChangeArrowheads="1"/>
          </p:cNvSpPr>
          <p:nvPr/>
        </p:nvSpPr>
        <p:spPr bwMode="auto">
          <a:xfrm>
            <a:off x="5540375" y="4143375"/>
            <a:ext cx="1246188" cy="230188"/>
          </a:xfrm>
          <a:prstGeom prst="rect">
            <a:avLst/>
          </a:prstGeom>
          <a:noFill/>
          <a:ln w="9525">
            <a:noFill/>
            <a:miter lim="800000"/>
            <a:headEnd/>
            <a:tailEnd/>
          </a:ln>
        </p:spPr>
        <p:txBody>
          <a:bodyPr wrap="none">
            <a:spAutoFit/>
          </a:bodyPr>
          <a:lstStyle/>
          <a:p>
            <a:r>
              <a:rPr lang="en-US" sz="900" b="1"/>
              <a:t>BCSD Sri Lanka </a:t>
            </a:r>
            <a:r>
              <a:rPr lang="en-US" sz="900" b="1">
                <a:latin typeface="Wingdings" pitchFamily="2" charset="2"/>
              </a:rPr>
              <a:t>n</a:t>
            </a:r>
            <a:r>
              <a:rPr lang="en-US" sz="900" b="1"/>
              <a:t>  </a:t>
            </a:r>
          </a:p>
        </p:txBody>
      </p:sp>
      <p:sp>
        <p:nvSpPr>
          <p:cNvPr id="24591" name="Rectangle 18"/>
          <p:cNvSpPr>
            <a:spLocks noChangeArrowheads="1"/>
          </p:cNvSpPr>
          <p:nvPr/>
        </p:nvSpPr>
        <p:spPr bwMode="auto">
          <a:xfrm>
            <a:off x="7858125" y="3000375"/>
            <a:ext cx="1285875" cy="369888"/>
          </a:xfrm>
          <a:prstGeom prst="rect">
            <a:avLst/>
          </a:prstGeom>
          <a:noFill/>
          <a:ln w="9525">
            <a:noFill/>
            <a:miter lim="800000"/>
            <a:headEnd/>
            <a:tailEnd/>
          </a:ln>
        </p:spPr>
        <p:txBody>
          <a:bodyPr>
            <a:spAutoFit/>
          </a:bodyPr>
          <a:lstStyle/>
          <a:p>
            <a:r>
              <a:rPr lang="en-US" sz="900" b="1"/>
              <a:t> </a:t>
            </a:r>
            <a:r>
              <a:rPr lang="en-US" sz="900" b="1">
                <a:latin typeface="Wingdings" pitchFamily="2" charset="2"/>
              </a:rPr>
              <a:t>n</a:t>
            </a:r>
            <a:r>
              <a:rPr lang="en-US" sz="900" b="1"/>
              <a:t>  Nippon </a:t>
            </a:r>
          </a:p>
          <a:p>
            <a:r>
              <a:rPr lang="en-US" sz="900" b="1"/>
              <a:t>   Keidanren (Japón)</a:t>
            </a:r>
          </a:p>
        </p:txBody>
      </p:sp>
      <p:sp>
        <p:nvSpPr>
          <p:cNvPr id="24592" name="Rectangle 19"/>
          <p:cNvSpPr>
            <a:spLocks noChangeArrowheads="1"/>
          </p:cNvSpPr>
          <p:nvPr/>
        </p:nvSpPr>
        <p:spPr bwMode="auto">
          <a:xfrm>
            <a:off x="5929313" y="3429000"/>
            <a:ext cx="752475" cy="230188"/>
          </a:xfrm>
          <a:prstGeom prst="rect">
            <a:avLst/>
          </a:prstGeom>
          <a:noFill/>
          <a:ln w="9525">
            <a:noFill/>
            <a:miter lim="800000"/>
            <a:headEnd/>
            <a:tailEnd/>
          </a:ln>
        </p:spPr>
        <p:txBody>
          <a:bodyPr wrap="none">
            <a:spAutoFit/>
          </a:bodyPr>
          <a:lstStyle/>
          <a:p>
            <a:r>
              <a:rPr lang="en-US" sz="900" b="1"/>
              <a:t>CII India </a:t>
            </a:r>
            <a:r>
              <a:rPr lang="en-US" sz="900" b="1">
                <a:latin typeface="Wingdings" pitchFamily="2" charset="2"/>
              </a:rPr>
              <a:t>n</a:t>
            </a:r>
            <a:endParaRPr lang="en-US" sz="900" b="1"/>
          </a:p>
        </p:txBody>
      </p:sp>
      <p:sp>
        <p:nvSpPr>
          <p:cNvPr id="24593" name="Rectangle 20"/>
          <p:cNvSpPr>
            <a:spLocks noChangeArrowheads="1"/>
          </p:cNvSpPr>
          <p:nvPr/>
        </p:nvSpPr>
        <p:spPr bwMode="auto">
          <a:xfrm>
            <a:off x="7164388" y="5862638"/>
            <a:ext cx="1174750" cy="230187"/>
          </a:xfrm>
          <a:prstGeom prst="rect">
            <a:avLst/>
          </a:prstGeom>
          <a:noFill/>
          <a:ln w="9525">
            <a:noFill/>
            <a:miter lim="800000"/>
            <a:headEnd/>
            <a:tailEnd/>
          </a:ln>
        </p:spPr>
        <p:txBody>
          <a:bodyPr wrap="none">
            <a:spAutoFit/>
          </a:bodyPr>
          <a:lstStyle/>
          <a:p>
            <a:r>
              <a:rPr lang="en-US" sz="900" b="1"/>
              <a:t>BCA Australia  </a:t>
            </a:r>
            <a:r>
              <a:rPr lang="en-US" sz="900" b="1">
                <a:latin typeface="Wingdings" pitchFamily="2" charset="2"/>
              </a:rPr>
              <a:t>n</a:t>
            </a:r>
            <a:r>
              <a:rPr lang="en-US" sz="900" b="1"/>
              <a:t>  </a:t>
            </a:r>
          </a:p>
        </p:txBody>
      </p:sp>
      <p:sp>
        <p:nvSpPr>
          <p:cNvPr id="24594" name="Rectangle 21"/>
          <p:cNvSpPr>
            <a:spLocks noChangeArrowheads="1"/>
          </p:cNvSpPr>
          <p:nvPr/>
        </p:nvSpPr>
        <p:spPr bwMode="auto">
          <a:xfrm>
            <a:off x="7680325" y="6072188"/>
            <a:ext cx="1573213" cy="230187"/>
          </a:xfrm>
          <a:prstGeom prst="rect">
            <a:avLst/>
          </a:prstGeom>
          <a:noFill/>
          <a:ln w="9525">
            <a:noFill/>
            <a:miter lim="800000"/>
            <a:headEnd/>
            <a:tailEnd/>
          </a:ln>
        </p:spPr>
        <p:txBody>
          <a:bodyPr wrap="none">
            <a:spAutoFit/>
          </a:bodyPr>
          <a:lstStyle/>
          <a:p>
            <a:r>
              <a:rPr lang="en-US" sz="900" b="1"/>
              <a:t>BCSD Nueva Zelanda </a:t>
            </a:r>
            <a:r>
              <a:rPr lang="en-US" sz="900" b="1">
                <a:latin typeface="Wingdings" pitchFamily="2" charset="2"/>
              </a:rPr>
              <a:t>n</a:t>
            </a:r>
            <a:r>
              <a:rPr lang="en-US" sz="900" b="1"/>
              <a:t>  </a:t>
            </a:r>
          </a:p>
        </p:txBody>
      </p:sp>
      <p:sp>
        <p:nvSpPr>
          <p:cNvPr id="23" name="Rectangle 22"/>
          <p:cNvSpPr/>
          <p:nvPr/>
        </p:nvSpPr>
        <p:spPr bwMode="auto">
          <a:xfrm>
            <a:off x="7215188" y="3857625"/>
            <a:ext cx="1104790" cy="230832"/>
          </a:xfrm>
          <a:prstGeom prst="rect">
            <a:avLst/>
          </a:prstGeom>
        </p:spPr>
        <p:txBody>
          <a:bodyPr wrap="none">
            <a:spAutoFit/>
          </a:bodyPr>
          <a:lstStyle/>
          <a:p>
            <a:pPr>
              <a:defRPr/>
            </a:pPr>
            <a:r>
              <a:rPr lang="en-US" sz="900" b="1" dirty="0">
                <a:latin typeface="Wingdings" pitchFamily="2" charset="2"/>
              </a:rPr>
              <a:t>n</a:t>
            </a:r>
            <a:r>
              <a:rPr lang="en-US" sz="900" b="1" dirty="0">
                <a:latin typeface="+mj-lt"/>
              </a:rPr>
              <a:t> </a:t>
            </a:r>
            <a:r>
              <a:rPr lang="en-US" sz="900" b="1" dirty="0">
                <a:latin typeface="Arial" pitchFamily="34" charset="0"/>
                <a:cs typeface="Arial" pitchFamily="34" charset="0"/>
              </a:rPr>
              <a:t>BCSD </a:t>
            </a:r>
            <a:r>
              <a:rPr lang="en-US" sz="900" b="1" dirty="0" smtClean="0">
                <a:latin typeface="Arial" pitchFamily="34" charset="0"/>
                <a:cs typeface="Arial" pitchFamily="34" charset="0"/>
              </a:rPr>
              <a:t>Vietnam</a:t>
            </a:r>
            <a:endParaRPr lang="en-US" sz="900" b="1" dirty="0">
              <a:latin typeface="Arial" pitchFamily="34" charset="0"/>
              <a:cs typeface="Arial" pitchFamily="34" charset="0"/>
            </a:endParaRPr>
          </a:p>
        </p:txBody>
      </p:sp>
      <p:sp>
        <p:nvSpPr>
          <p:cNvPr id="24" name="Rectangle 23"/>
          <p:cNvSpPr/>
          <p:nvPr/>
        </p:nvSpPr>
        <p:spPr bwMode="auto">
          <a:xfrm>
            <a:off x="4572000" y="2270125"/>
            <a:ext cx="2476500" cy="230188"/>
          </a:xfrm>
          <a:prstGeom prst="rect">
            <a:avLst/>
          </a:prstGeom>
        </p:spPr>
        <p:txBody>
          <a:bodyPr wrap="none">
            <a:spAutoFit/>
          </a:bodyPr>
          <a:lstStyle/>
          <a:p>
            <a:pPr>
              <a:defRPr/>
            </a:pPr>
            <a:r>
              <a:rPr lang="en-US" sz="900" b="1" dirty="0">
                <a:latin typeface="Wingdings" pitchFamily="2" charset="2"/>
              </a:rPr>
              <a:t>n</a:t>
            </a:r>
            <a:r>
              <a:rPr lang="en-US" sz="900" b="1" dirty="0">
                <a:latin typeface="+mj-lt"/>
              </a:rPr>
              <a:t> </a:t>
            </a:r>
            <a:r>
              <a:rPr lang="en-US" sz="900" b="1" dirty="0"/>
              <a:t>Responsible Business Forum (</a:t>
            </a:r>
            <a:r>
              <a:rPr lang="en-US" sz="900" b="1" dirty="0" err="1"/>
              <a:t>Polonia</a:t>
            </a:r>
            <a:r>
              <a:rPr lang="en-US" sz="900" b="1" dirty="0"/>
              <a:t>) </a:t>
            </a:r>
          </a:p>
        </p:txBody>
      </p:sp>
      <p:sp>
        <p:nvSpPr>
          <p:cNvPr id="24597" name="Rectangle 24"/>
          <p:cNvSpPr>
            <a:spLocks noChangeArrowheads="1"/>
          </p:cNvSpPr>
          <p:nvPr/>
        </p:nvSpPr>
        <p:spPr bwMode="auto">
          <a:xfrm>
            <a:off x="5786438" y="2000250"/>
            <a:ext cx="2066925" cy="230188"/>
          </a:xfrm>
          <a:prstGeom prst="rect">
            <a:avLst/>
          </a:prstGeom>
          <a:noFill/>
          <a:ln w="9525">
            <a:noFill/>
            <a:miter lim="800000"/>
            <a:headEnd/>
            <a:tailEnd/>
          </a:ln>
        </p:spPr>
        <p:txBody>
          <a:bodyPr wrap="none">
            <a:spAutoFit/>
          </a:bodyPr>
          <a:lstStyle/>
          <a:p>
            <a:r>
              <a:rPr lang="en-US" sz="900" b="1">
                <a:latin typeface="Wingdings" pitchFamily="2" charset="2"/>
              </a:rPr>
              <a:t>n</a:t>
            </a:r>
            <a:r>
              <a:rPr lang="en-US" sz="900" b="1"/>
              <a:t>  Vernadsky Foundation (Rusia)</a:t>
            </a:r>
          </a:p>
        </p:txBody>
      </p:sp>
      <p:sp>
        <p:nvSpPr>
          <p:cNvPr id="24598" name="Rectangle 25"/>
          <p:cNvSpPr>
            <a:spLocks noChangeArrowheads="1"/>
          </p:cNvSpPr>
          <p:nvPr/>
        </p:nvSpPr>
        <p:spPr bwMode="auto">
          <a:xfrm>
            <a:off x="5000625" y="3500438"/>
            <a:ext cx="969963" cy="230187"/>
          </a:xfrm>
          <a:prstGeom prst="rect">
            <a:avLst/>
          </a:prstGeom>
          <a:noFill/>
          <a:ln w="9525">
            <a:noFill/>
            <a:miter lim="800000"/>
            <a:headEnd/>
            <a:tailEnd/>
          </a:ln>
        </p:spPr>
        <p:txBody>
          <a:bodyPr wrap="none">
            <a:spAutoFit/>
          </a:bodyPr>
          <a:lstStyle/>
          <a:p>
            <a:r>
              <a:rPr lang="en-US" sz="900" b="1"/>
              <a:t>BCSD UAE </a:t>
            </a:r>
            <a:r>
              <a:rPr lang="en-US" sz="900" b="1">
                <a:latin typeface="Wingdings" pitchFamily="2" charset="2"/>
              </a:rPr>
              <a:t>n</a:t>
            </a:r>
            <a:r>
              <a:rPr lang="en-US" sz="900" b="1"/>
              <a:t>  </a:t>
            </a:r>
          </a:p>
        </p:txBody>
      </p:sp>
      <p:sp>
        <p:nvSpPr>
          <p:cNvPr id="24599" name="Rectangle 26"/>
          <p:cNvSpPr>
            <a:spLocks noChangeArrowheads="1"/>
          </p:cNvSpPr>
          <p:nvPr/>
        </p:nvSpPr>
        <p:spPr bwMode="auto">
          <a:xfrm>
            <a:off x="3714750" y="2500313"/>
            <a:ext cx="1060450" cy="230187"/>
          </a:xfrm>
          <a:prstGeom prst="rect">
            <a:avLst/>
          </a:prstGeom>
          <a:noFill/>
          <a:ln w="9525">
            <a:noFill/>
            <a:miter lim="800000"/>
            <a:headEnd/>
            <a:tailEnd/>
          </a:ln>
        </p:spPr>
        <p:txBody>
          <a:bodyPr wrap="none">
            <a:spAutoFit/>
          </a:bodyPr>
          <a:lstStyle/>
          <a:p>
            <a:r>
              <a:rPr lang="en-US" sz="900" b="1"/>
              <a:t>BCSD Austria </a:t>
            </a:r>
            <a:r>
              <a:rPr lang="en-US" sz="900" b="1">
                <a:latin typeface="Wingdings" pitchFamily="2" charset="2"/>
              </a:rPr>
              <a:t>n</a:t>
            </a:r>
            <a:endParaRPr lang="en-US" sz="900" b="1"/>
          </a:p>
        </p:txBody>
      </p:sp>
      <p:sp>
        <p:nvSpPr>
          <p:cNvPr id="24600" name="Rectangle 27"/>
          <p:cNvSpPr>
            <a:spLocks noChangeArrowheads="1"/>
          </p:cNvSpPr>
          <p:nvPr/>
        </p:nvSpPr>
        <p:spPr bwMode="auto">
          <a:xfrm>
            <a:off x="3597275" y="1928813"/>
            <a:ext cx="1168400" cy="230187"/>
          </a:xfrm>
          <a:prstGeom prst="rect">
            <a:avLst/>
          </a:prstGeom>
          <a:noFill/>
          <a:ln w="9525">
            <a:noFill/>
            <a:miter lim="800000"/>
            <a:headEnd/>
            <a:tailEnd/>
          </a:ln>
        </p:spPr>
        <p:txBody>
          <a:bodyPr wrap="none">
            <a:spAutoFit/>
          </a:bodyPr>
          <a:lstStyle/>
          <a:p>
            <a:r>
              <a:rPr lang="en-US" sz="900" b="1"/>
              <a:t>NHO (Noruega) </a:t>
            </a:r>
            <a:r>
              <a:rPr lang="en-US" sz="900" b="1">
                <a:latin typeface="Wingdings" pitchFamily="2" charset="2"/>
              </a:rPr>
              <a:t>n</a:t>
            </a:r>
            <a:r>
              <a:rPr lang="en-US" sz="900" b="1"/>
              <a:t> </a:t>
            </a:r>
          </a:p>
        </p:txBody>
      </p:sp>
      <p:sp>
        <p:nvSpPr>
          <p:cNvPr id="24601" name="Rectangle 28"/>
          <p:cNvSpPr>
            <a:spLocks noChangeArrowheads="1"/>
          </p:cNvSpPr>
          <p:nvPr/>
        </p:nvSpPr>
        <p:spPr bwMode="auto">
          <a:xfrm>
            <a:off x="3071813" y="2714625"/>
            <a:ext cx="1393825" cy="230188"/>
          </a:xfrm>
          <a:prstGeom prst="rect">
            <a:avLst/>
          </a:prstGeom>
          <a:noFill/>
          <a:ln w="9525">
            <a:noFill/>
            <a:miter lim="800000"/>
            <a:headEnd/>
            <a:tailEnd/>
          </a:ln>
        </p:spPr>
        <p:txBody>
          <a:bodyPr wrap="none">
            <a:spAutoFit/>
          </a:bodyPr>
          <a:lstStyle/>
          <a:p>
            <a:r>
              <a:rPr lang="en-US" sz="900" b="1"/>
              <a:t>FE BCSD (España) </a:t>
            </a:r>
            <a:r>
              <a:rPr lang="en-US" sz="900" b="1">
                <a:latin typeface="Wingdings" pitchFamily="2" charset="2"/>
              </a:rPr>
              <a:t>n</a:t>
            </a:r>
            <a:r>
              <a:rPr lang="en-US" sz="900" b="1"/>
              <a:t>  </a:t>
            </a:r>
          </a:p>
        </p:txBody>
      </p:sp>
      <p:sp>
        <p:nvSpPr>
          <p:cNvPr id="24602" name="Rectangle 29"/>
          <p:cNvSpPr>
            <a:spLocks noChangeArrowheads="1"/>
          </p:cNvSpPr>
          <p:nvPr/>
        </p:nvSpPr>
        <p:spPr bwMode="auto">
          <a:xfrm>
            <a:off x="3348038" y="2843213"/>
            <a:ext cx="1143000" cy="231775"/>
          </a:xfrm>
          <a:prstGeom prst="rect">
            <a:avLst/>
          </a:prstGeom>
          <a:noFill/>
          <a:ln w="9525">
            <a:noFill/>
            <a:miter lim="800000"/>
            <a:headEnd/>
            <a:tailEnd/>
          </a:ln>
        </p:spPr>
        <p:txBody>
          <a:bodyPr>
            <a:spAutoFit/>
          </a:bodyPr>
          <a:lstStyle/>
          <a:p>
            <a:r>
              <a:rPr lang="en-US" sz="900" b="1"/>
              <a:t>FFA (España) </a:t>
            </a:r>
            <a:r>
              <a:rPr lang="en-US" sz="900" b="1">
                <a:latin typeface="Wingdings" pitchFamily="2" charset="2"/>
              </a:rPr>
              <a:t>n</a:t>
            </a:r>
            <a:endParaRPr lang="en-US" sz="900" b="1"/>
          </a:p>
        </p:txBody>
      </p:sp>
      <p:sp>
        <p:nvSpPr>
          <p:cNvPr id="24603" name="Rectangle 30"/>
          <p:cNvSpPr>
            <a:spLocks noChangeArrowheads="1"/>
          </p:cNvSpPr>
          <p:nvPr/>
        </p:nvSpPr>
        <p:spPr bwMode="auto">
          <a:xfrm>
            <a:off x="3429000" y="2571750"/>
            <a:ext cx="1047750" cy="230188"/>
          </a:xfrm>
          <a:prstGeom prst="rect">
            <a:avLst/>
          </a:prstGeom>
          <a:noFill/>
          <a:ln w="9525">
            <a:noFill/>
            <a:miter lim="800000"/>
            <a:headEnd/>
            <a:tailEnd/>
          </a:ln>
        </p:spPr>
        <p:txBody>
          <a:bodyPr wrap="none">
            <a:spAutoFit/>
          </a:bodyPr>
          <a:lstStyle/>
          <a:p>
            <a:r>
              <a:rPr lang="en-US" sz="900" b="1"/>
              <a:t>EpE (Francia) </a:t>
            </a:r>
            <a:r>
              <a:rPr lang="en-US" sz="900" b="1">
                <a:latin typeface="Wingdings" pitchFamily="2" charset="2"/>
              </a:rPr>
              <a:t>n</a:t>
            </a:r>
            <a:endParaRPr lang="en-US" sz="900" b="1"/>
          </a:p>
        </p:txBody>
      </p:sp>
      <p:sp>
        <p:nvSpPr>
          <p:cNvPr id="24604" name="Rectangle 31"/>
          <p:cNvSpPr>
            <a:spLocks noChangeArrowheads="1"/>
          </p:cNvSpPr>
          <p:nvPr/>
        </p:nvSpPr>
        <p:spPr bwMode="auto">
          <a:xfrm>
            <a:off x="3143250" y="3143250"/>
            <a:ext cx="1322388" cy="230188"/>
          </a:xfrm>
          <a:prstGeom prst="rect">
            <a:avLst/>
          </a:prstGeom>
          <a:noFill/>
          <a:ln w="9525">
            <a:noFill/>
            <a:miter lim="800000"/>
            <a:headEnd/>
            <a:tailEnd/>
          </a:ln>
        </p:spPr>
        <p:txBody>
          <a:bodyPr wrap="none">
            <a:spAutoFit/>
          </a:bodyPr>
          <a:lstStyle/>
          <a:p>
            <a:r>
              <a:rPr lang="en-US" sz="900" b="1"/>
              <a:t>APEQUE (Algeria) </a:t>
            </a:r>
            <a:r>
              <a:rPr lang="en-US" sz="900" b="1">
                <a:latin typeface="Wingdings" pitchFamily="2" charset="2"/>
              </a:rPr>
              <a:t>n</a:t>
            </a:r>
            <a:r>
              <a:rPr lang="en-US" sz="900" b="1"/>
              <a:t> </a:t>
            </a:r>
          </a:p>
        </p:txBody>
      </p:sp>
      <p:sp>
        <p:nvSpPr>
          <p:cNvPr id="24605" name="Rectangle 32"/>
          <p:cNvSpPr>
            <a:spLocks noChangeArrowheads="1"/>
          </p:cNvSpPr>
          <p:nvPr/>
        </p:nvSpPr>
        <p:spPr bwMode="auto">
          <a:xfrm>
            <a:off x="3714750" y="5715000"/>
            <a:ext cx="1425575" cy="230188"/>
          </a:xfrm>
          <a:prstGeom prst="rect">
            <a:avLst/>
          </a:prstGeom>
          <a:noFill/>
          <a:ln w="9525">
            <a:noFill/>
            <a:miter lim="800000"/>
            <a:headEnd/>
            <a:tailEnd/>
          </a:ln>
        </p:spPr>
        <p:txBody>
          <a:bodyPr wrap="none">
            <a:spAutoFit/>
          </a:bodyPr>
          <a:lstStyle/>
          <a:p>
            <a:r>
              <a:rPr lang="en-US" sz="900" b="1"/>
              <a:t>NBI (Africa del Sur) </a:t>
            </a:r>
            <a:r>
              <a:rPr lang="en-US" sz="900" b="1">
                <a:latin typeface="Wingdings" pitchFamily="2" charset="2"/>
              </a:rPr>
              <a:t>n</a:t>
            </a:r>
            <a:r>
              <a:rPr lang="en-US" sz="900" b="1"/>
              <a:t>  </a:t>
            </a:r>
          </a:p>
        </p:txBody>
      </p:sp>
      <p:sp>
        <p:nvSpPr>
          <p:cNvPr id="24606" name="Rectangle 33"/>
          <p:cNvSpPr>
            <a:spLocks noChangeArrowheads="1"/>
          </p:cNvSpPr>
          <p:nvPr/>
        </p:nvSpPr>
        <p:spPr bwMode="auto">
          <a:xfrm>
            <a:off x="3927475" y="5357813"/>
            <a:ext cx="1501775" cy="230187"/>
          </a:xfrm>
          <a:prstGeom prst="rect">
            <a:avLst/>
          </a:prstGeom>
          <a:noFill/>
          <a:ln w="9525">
            <a:noFill/>
            <a:miter lim="800000"/>
            <a:headEnd/>
            <a:tailEnd/>
          </a:ln>
        </p:spPr>
        <p:txBody>
          <a:bodyPr wrap="none">
            <a:spAutoFit/>
          </a:bodyPr>
          <a:lstStyle/>
          <a:p>
            <a:r>
              <a:rPr lang="en-US" sz="900" b="1"/>
              <a:t>FEMA (Mozambique) </a:t>
            </a:r>
            <a:r>
              <a:rPr lang="en-US" sz="900" b="1">
                <a:latin typeface="Wingdings" pitchFamily="2" charset="2"/>
              </a:rPr>
              <a:t>n</a:t>
            </a:r>
            <a:r>
              <a:rPr lang="en-US" sz="900" b="1"/>
              <a:t>  </a:t>
            </a:r>
          </a:p>
        </p:txBody>
      </p:sp>
      <p:sp>
        <p:nvSpPr>
          <p:cNvPr id="35" name="Rectangle 34"/>
          <p:cNvSpPr/>
          <p:nvPr/>
        </p:nvSpPr>
        <p:spPr bwMode="auto">
          <a:xfrm>
            <a:off x="4398963" y="2349500"/>
            <a:ext cx="1552575" cy="230188"/>
          </a:xfrm>
          <a:prstGeom prst="rect">
            <a:avLst/>
          </a:prstGeom>
        </p:spPr>
        <p:txBody>
          <a:bodyPr wrap="none">
            <a:spAutoFit/>
          </a:bodyPr>
          <a:lstStyle/>
          <a:p>
            <a:pPr>
              <a:defRPr/>
            </a:pPr>
            <a:r>
              <a:rPr lang="en-US" sz="900" b="1" dirty="0">
                <a:latin typeface="Wingdings" pitchFamily="2" charset="2"/>
              </a:rPr>
              <a:t>n</a:t>
            </a:r>
            <a:r>
              <a:rPr lang="en-US" sz="900" b="1" dirty="0">
                <a:latin typeface="+mj-lt"/>
              </a:rPr>
              <a:t> </a:t>
            </a:r>
            <a:r>
              <a:rPr lang="en-US" sz="900" b="1" dirty="0" err="1"/>
              <a:t>econsense</a:t>
            </a:r>
            <a:r>
              <a:rPr lang="en-US" sz="900" b="1" dirty="0"/>
              <a:t> (</a:t>
            </a:r>
            <a:r>
              <a:rPr lang="en-US" sz="900" b="1" dirty="0" err="1"/>
              <a:t>Alemania</a:t>
            </a:r>
            <a:r>
              <a:rPr lang="en-US" sz="900" b="1" dirty="0"/>
              <a:t>) </a:t>
            </a:r>
          </a:p>
        </p:txBody>
      </p:sp>
      <p:sp>
        <p:nvSpPr>
          <p:cNvPr id="24608" name="Rectangle 35"/>
          <p:cNvSpPr>
            <a:spLocks noChangeArrowheads="1"/>
          </p:cNvSpPr>
          <p:nvPr/>
        </p:nvSpPr>
        <p:spPr bwMode="auto">
          <a:xfrm>
            <a:off x="3348038" y="2190750"/>
            <a:ext cx="1284287" cy="230188"/>
          </a:xfrm>
          <a:prstGeom prst="rect">
            <a:avLst/>
          </a:prstGeom>
          <a:noFill/>
          <a:ln w="9525">
            <a:noFill/>
            <a:miter lim="800000"/>
            <a:headEnd/>
            <a:tailEnd/>
          </a:ln>
        </p:spPr>
        <p:txBody>
          <a:bodyPr wrap="none">
            <a:spAutoFit/>
          </a:bodyPr>
          <a:lstStyle/>
          <a:p>
            <a:r>
              <a:rPr lang="en-US" sz="900" b="1"/>
              <a:t>BCSD Dinamarca</a:t>
            </a:r>
            <a:r>
              <a:rPr lang="en-US" sz="900" b="1">
                <a:latin typeface="Wingdings" pitchFamily="2" charset="2"/>
              </a:rPr>
              <a:t>n</a:t>
            </a:r>
            <a:r>
              <a:rPr lang="en-US" sz="900" b="1"/>
              <a:t>  </a:t>
            </a:r>
          </a:p>
        </p:txBody>
      </p:sp>
      <p:sp>
        <p:nvSpPr>
          <p:cNvPr id="24609" name="Rectangle 36"/>
          <p:cNvSpPr>
            <a:spLocks noChangeArrowheads="1"/>
          </p:cNvSpPr>
          <p:nvPr/>
        </p:nvSpPr>
        <p:spPr bwMode="auto">
          <a:xfrm>
            <a:off x="2987675" y="2270125"/>
            <a:ext cx="1406525" cy="230188"/>
          </a:xfrm>
          <a:prstGeom prst="rect">
            <a:avLst/>
          </a:prstGeom>
          <a:noFill/>
          <a:ln w="9525">
            <a:noFill/>
            <a:miter lim="800000"/>
            <a:headEnd/>
            <a:tailEnd/>
          </a:ln>
        </p:spPr>
        <p:txBody>
          <a:bodyPr wrap="none">
            <a:spAutoFit/>
          </a:bodyPr>
          <a:lstStyle/>
          <a:p>
            <a:r>
              <a:rPr lang="en-US" sz="900" b="1"/>
              <a:t>BCSD Reino Unido </a:t>
            </a:r>
            <a:r>
              <a:rPr lang="en-US" sz="900" b="1">
                <a:latin typeface="Wingdings" pitchFamily="2" charset="2"/>
              </a:rPr>
              <a:t>n</a:t>
            </a:r>
            <a:r>
              <a:rPr lang="en-US" sz="900" b="1"/>
              <a:t>  </a:t>
            </a:r>
          </a:p>
        </p:txBody>
      </p:sp>
      <p:sp>
        <p:nvSpPr>
          <p:cNvPr id="24610" name="Rectangle 37"/>
          <p:cNvSpPr>
            <a:spLocks noChangeArrowheads="1"/>
          </p:cNvSpPr>
          <p:nvPr/>
        </p:nvSpPr>
        <p:spPr bwMode="auto">
          <a:xfrm>
            <a:off x="4714875" y="2913063"/>
            <a:ext cx="1374775" cy="230187"/>
          </a:xfrm>
          <a:prstGeom prst="rect">
            <a:avLst/>
          </a:prstGeom>
          <a:noFill/>
          <a:ln w="9525">
            <a:noFill/>
            <a:miter lim="800000"/>
            <a:headEnd/>
            <a:tailEnd/>
          </a:ln>
        </p:spPr>
        <p:txBody>
          <a:bodyPr wrap="none">
            <a:spAutoFit/>
          </a:bodyPr>
          <a:lstStyle/>
          <a:p>
            <a:r>
              <a:rPr lang="en-US" sz="900" b="1">
                <a:latin typeface="Wingdings" pitchFamily="2" charset="2"/>
              </a:rPr>
              <a:t>n </a:t>
            </a:r>
            <a:r>
              <a:rPr lang="en-US" sz="900" b="1"/>
              <a:t>SEV-BCSD Grecia</a:t>
            </a:r>
          </a:p>
        </p:txBody>
      </p:sp>
      <p:sp>
        <p:nvSpPr>
          <p:cNvPr id="24611" name="Rectangle 38"/>
          <p:cNvSpPr>
            <a:spLocks noChangeArrowheads="1"/>
          </p:cNvSpPr>
          <p:nvPr/>
        </p:nvSpPr>
        <p:spPr bwMode="auto">
          <a:xfrm>
            <a:off x="4857750" y="2786063"/>
            <a:ext cx="1085850" cy="230187"/>
          </a:xfrm>
          <a:prstGeom prst="rect">
            <a:avLst/>
          </a:prstGeom>
          <a:noFill/>
          <a:ln w="9525">
            <a:noFill/>
            <a:miter lim="800000"/>
            <a:headEnd/>
            <a:tailEnd/>
          </a:ln>
        </p:spPr>
        <p:txBody>
          <a:bodyPr wrap="none">
            <a:spAutoFit/>
          </a:bodyPr>
          <a:lstStyle/>
          <a:p>
            <a:r>
              <a:rPr lang="en-US" sz="900" b="1">
                <a:latin typeface="Wingdings" pitchFamily="2" charset="2"/>
              </a:rPr>
              <a:t>n</a:t>
            </a:r>
            <a:r>
              <a:rPr lang="en-US" sz="900" b="1"/>
              <a:t> BCSD Turquia</a:t>
            </a:r>
          </a:p>
        </p:txBody>
      </p:sp>
      <p:sp>
        <p:nvSpPr>
          <p:cNvPr id="24612" name="Rectangle 39"/>
          <p:cNvSpPr>
            <a:spLocks noChangeArrowheads="1"/>
          </p:cNvSpPr>
          <p:nvPr/>
        </p:nvSpPr>
        <p:spPr bwMode="auto">
          <a:xfrm>
            <a:off x="3000375" y="2928938"/>
            <a:ext cx="1193800" cy="230187"/>
          </a:xfrm>
          <a:prstGeom prst="rect">
            <a:avLst/>
          </a:prstGeom>
          <a:noFill/>
          <a:ln w="9525">
            <a:noFill/>
            <a:miter lim="800000"/>
            <a:headEnd/>
            <a:tailEnd/>
          </a:ln>
        </p:spPr>
        <p:txBody>
          <a:bodyPr wrap="none">
            <a:spAutoFit/>
          </a:bodyPr>
          <a:lstStyle/>
          <a:p>
            <a:r>
              <a:rPr lang="en-US" sz="900" b="1"/>
              <a:t>BCSD Portugal </a:t>
            </a:r>
            <a:r>
              <a:rPr lang="en-US" sz="900" b="1">
                <a:latin typeface="Wingdings" pitchFamily="2" charset="2"/>
              </a:rPr>
              <a:t>n</a:t>
            </a:r>
            <a:r>
              <a:rPr lang="en-US" sz="900" b="1"/>
              <a:t>  </a:t>
            </a:r>
          </a:p>
        </p:txBody>
      </p:sp>
      <p:sp>
        <p:nvSpPr>
          <p:cNvPr id="41" name="Rectangle 40"/>
          <p:cNvSpPr/>
          <p:nvPr/>
        </p:nvSpPr>
        <p:spPr bwMode="auto">
          <a:xfrm>
            <a:off x="4584700" y="2500313"/>
            <a:ext cx="1098550" cy="230187"/>
          </a:xfrm>
          <a:prstGeom prst="rect">
            <a:avLst/>
          </a:prstGeom>
        </p:spPr>
        <p:txBody>
          <a:bodyPr wrap="none">
            <a:spAutoFit/>
          </a:bodyPr>
          <a:lstStyle/>
          <a:p>
            <a:pPr>
              <a:defRPr/>
            </a:pPr>
            <a:r>
              <a:rPr lang="en-US" sz="900" b="1" dirty="0">
                <a:latin typeface="Wingdings" pitchFamily="2" charset="2"/>
              </a:rPr>
              <a:t>n</a:t>
            </a:r>
            <a:r>
              <a:rPr lang="en-US" sz="900" b="1" dirty="0">
                <a:latin typeface="+mj-lt"/>
              </a:rPr>
              <a:t> </a:t>
            </a:r>
            <a:r>
              <a:rPr lang="en-US" sz="900" b="1" dirty="0"/>
              <a:t>BCSD </a:t>
            </a:r>
            <a:r>
              <a:rPr lang="en-US" sz="900" b="1" dirty="0" err="1"/>
              <a:t>Hungria</a:t>
            </a:r>
            <a:endParaRPr lang="en-US" sz="900" b="1" dirty="0"/>
          </a:p>
        </p:txBody>
      </p:sp>
      <p:sp>
        <p:nvSpPr>
          <p:cNvPr id="24614" name="Rectangle 41"/>
          <p:cNvSpPr>
            <a:spLocks noChangeArrowheads="1"/>
          </p:cNvSpPr>
          <p:nvPr/>
        </p:nvSpPr>
        <p:spPr bwMode="auto">
          <a:xfrm>
            <a:off x="2786063" y="2406650"/>
            <a:ext cx="1828800" cy="230188"/>
          </a:xfrm>
          <a:prstGeom prst="rect">
            <a:avLst/>
          </a:prstGeom>
          <a:noFill/>
          <a:ln w="9525">
            <a:noFill/>
            <a:miter lim="800000"/>
            <a:headEnd/>
            <a:tailEnd/>
          </a:ln>
        </p:spPr>
        <p:txBody>
          <a:bodyPr wrap="none">
            <a:spAutoFit/>
          </a:bodyPr>
          <a:lstStyle/>
          <a:p>
            <a:r>
              <a:rPr lang="en-US" sz="900" b="1"/>
              <a:t>Business Europe (Belgica) </a:t>
            </a:r>
            <a:r>
              <a:rPr lang="en-US" sz="900" b="1">
                <a:latin typeface="Wingdings" pitchFamily="2" charset="2"/>
              </a:rPr>
              <a:t>n</a:t>
            </a:r>
            <a:r>
              <a:rPr lang="en-US" sz="900" b="1"/>
              <a:t>  </a:t>
            </a:r>
          </a:p>
        </p:txBody>
      </p:sp>
      <p:sp>
        <p:nvSpPr>
          <p:cNvPr id="24615" name="Rectangle 42"/>
          <p:cNvSpPr>
            <a:spLocks noChangeArrowheads="1"/>
          </p:cNvSpPr>
          <p:nvPr/>
        </p:nvSpPr>
        <p:spPr bwMode="auto">
          <a:xfrm>
            <a:off x="4572000" y="2643188"/>
            <a:ext cx="1117600" cy="230187"/>
          </a:xfrm>
          <a:prstGeom prst="rect">
            <a:avLst/>
          </a:prstGeom>
          <a:noFill/>
          <a:ln w="9525">
            <a:noFill/>
            <a:miter lim="800000"/>
            <a:headEnd/>
            <a:tailEnd/>
          </a:ln>
        </p:spPr>
        <p:txBody>
          <a:bodyPr wrap="none">
            <a:spAutoFit/>
          </a:bodyPr>
          <a:lstStyle/>
          <a:p>
            <a:r>
              <a:rPr lang="en-US" sz="900" b="1">
                <a:latin typeface="Wingdings" pitchFamily="2" charset="2"/>
              </a:rPr>
              <a:t>n</a:t>
            </a:r>
            <a:r>
              <a:rPr lang="en-US" sz="900" b="1"/>
              <a:t> BCSD Croacia </a:t>
            </a:r>
          </a:p>
        </p:txBody>
      </p:sp>
      <p:sp>
        <p:nvSpPr>
          <p:cNvPr id="24616" name="Rectangle 43"/>
          <p:cNvSpPr>
            <a:spLocks noChangeArrowheads="1"/>
          </p:cNvSpPr>
          <p:nvPr/>
        </p:nvSpPr>
        <p:spPr bwMode="auto">
          <a:xfrm>
            <a:off x="4000500" y="5229225"/>
            <a:ext cx="1290638" cy="230188"/>
          </a:xfrm>
          <a:prstGeom prst="rect">
            <a:avLst/>
          </a:prstGeom>
          <a:noFill/>
          <a:ln w="9525">
            <a:noFill/>
            <a:miter lim="800000"/>
            <a:headEnd/>
            <a:tailEnd/>
          </a:ln>
        </p:spPr>
        <p:txBody>
          <a:bodyPr wrap="none">
            <a:spAutoFit/>
          </a:bodyPr>
          <a:lstStyle/>
          <a:p>
            <a:r>
              <a:rPr lang="en-US" sz="900" b="1"/>
              <a:t>BCSD Zimbabwe </a:t>
            </a:r>
            <a:r>
              <a:rPr lang="en-US" sz="900" b="1">
                <a:latin typeface="Wingdings" pitchFamily="2" charset="2"/>
              </a:rPr>
              <a:t>n</a:t>
            </a:r>
            <a:r>
              <a:rPr lang="en-US" sz="900" b="1"/>
              <a:t>  </a:t>
            </a:r>
          </a:p>
        </p:txBody>
      </p:sp>
      <p:sp>
        <p:nvSpPr>
          <p:cNvPr id="24617" name="Rectangle 44"/>
          <p:cNvSpPr>
            <a:spLocks noChangeArrowheads="1"/>
          </p:cNvSpPr>
          <p:nvPr/>
        </p:nvSpPr>
        <p:spPr bwMode="auto">
          <a:xfrm>
            <a:off x="4143375" y="3286125"/>
            <a:ext cx="1162050" cy="230188"/>
          </a:xfrm>
          <a:prstGeom prst="rect">
            <a:avLst/>
          </a:prstGeom>
          <a:noFill/>
          <a:ln w="9525">
            <a:noFill/>
            <a:miter lim="800000"/>
            <a:headEnd/>
            <a:tailEnd/>
          </a:ln>
        </p:spPr>
        <p:txBody>
          <a:bodyPr wrap="none">
            <a:spAutoFit/>
          </a:bodyPr>
          <a:lstStyle/>
          <a:p>
            <a:r>
              <a:rPr lang="en-US" sz="900" b="1"/>
              <a:t>AEEC (Egipto) </a:t>
            </a:r>
            <a:r>
              <a:rPr lang="en-US" sz="900" b="1">
                <a:latin typeface="Wingdings" pitchFamily="2" charset="2"/>
              </a:rPr>
              <a:t>n</a:t>
            </a:r>
            <a:r>
              <a:rPr lang="en-US" sz="900" b="1"/>
              <a:t> </a:t>
            </a:r>
          </a:p>
        </p:txBody>
      </p:sp>
      <p:sp>
        <p:nvSpPr>
          <p:cNvPr id="24618" name="Rectangle 45"/>
          <p:cNvSpPr>
            <a:spLocks noChangeArrowheads="1"/>
          </p:cNvSpPr>
          <p:nvPr/>
        </p:nvSpPr>
        <p:spPr bwMode="auto">
          <a:xfrm>
            <a:off x="928688" y="3071813"/>
            <a:ext cx="1047750" cy="230187"/>
          </a:xfrm>
          <a:prstGeom prst="rect">
            <a:avLst/>
          </a:prstGeom>
          <a:noFill/>
          <a:ln w="9525">
            <a:noFill/>
            <a:miter lim="800000"/>
            <a:headEnd/>
            <a:tailEnd/>
          </a:ln>
        </p:spPr>
        <p:txBody>
          <a:bodyPr wrap="none">
            <a:spAutoFit/>
          </a:bodyPr>
          <a:lstStyle/>
          <a:p>
            <a:r>
              <a:rPr lang="en-US" sz="900" b="1"/>
              <a:t> BCSD EEUU </a:t>
            </a:r>
            <a:r>
              <a:rPr lang="en-US" sz="900" b="1">
                <a:latin typeface="Wingdings" pitchFamily="2" charset="2"/>
              </a:rPr>
              <a:t>n</a:t>
            </a:r>
            <a:r>
              <a:rPr lang="en-US" sz="900" b="1"/>
              <a:t> </a:t>
            </a:r>
          </a:p>
        </p:txBody>
      </p:sp>
      <p:sp>
        <p:nvSpPr>
          <p:cNvPr id="24619" name="Rectangle 46"/>
          <p:cNvSpPr>
            <a:spLocks noChangeArrowheads="1"/>
          </p:cNvSpPr>
          <p:nvPr/>
        </p:nvSpPr>
        <p:spPr bwMode="auto">
          <a:xfrm>
            <a:off x="285750" y="2500313"/>
            <a:ext cx="2155825" cy="230187"/>
          </a:xfrm>
          <a:prstGeom prst="rect">
            <a:avLst/>
          </a:prstGeom>
          <a:noFill/>
          <a:ln w="9525">
            <a:noFill/>
            <a:miter lim="800000"/>
            <a:headEnd/>
            <a:tailEnd/>
          </a:ln>
        </p:spPr>
        <p:txBody>
          <a:bodyPr wrap="none">
            <a:spAutoFit/>
          </a:bodyPr>
          <a:lstStyle/>
          <a:p>
            <a:r>
              <a:rPr lang="en-US" sz="900" b="1"/>
              <a:t>The EXCEL Partnership (Canada) </a:t>
            </a:r>
            <a:r>
              <a:rPr lang="en-US" sz="900" b="1">
                <a:latin typeface="Wingdings" pitchFamily="2" charset="2"/>
              </a:rPr>
              <a:t>n</a:t>
            </a:r>
            <a:r>
              <a:rPr lang="en-US" sz="900" b="1"/>
              <a:t> </a:t>
            </a:r>
          </a:p>
        </p:txBody>
      </p:sp>
      <p:sp>
        <p:nvSpPr>
          <p:cNvPr id="24620" name="Rectangle 47"/>
          <p:cNvSpPr>
            <a:spLocks noChangeArrowheads="1"/>
          </p:cNvSpPr>
          <p:nvPr/>
        </p:nvSpPr>
        <p:spPr bwMode="auto">
          <a:xfrm>
            <a:off x="571500" y="2714625"/>
            <a:ext cx="1412875" cy="230188"/>
          </a:xfrm>
          <a:prstGeom prst="rect">
            <a:avLst/>
          </a:prstGeom>
          <a:noFill/>
          <a:ln w="9525">
            <a:noFill/>
            <a:miter lim="800000"/>
            <a:headEnd/>
            <a:tailEnd/>
          </a:ln>
        </p:spPr>
        <p:txBody>
          <a:bodyPr wrap="none">
            <a:spAutoFit/>
          </a:bodyPr>
          <a:lstStyle/>
          <a:p>
            <a:r>
              <a:rPr lang="en-US" sz="900" b="1"/>
              <a:t>CGLI (USA/Canada) </a:t>
            </a:r>
            <a:r>
              <a:rPr lang="en-US" sz="900" b="1">
                <a:latin typeface="Wingdings" pitchFamily="2" charset="2"/>
              </a:rPr>
              <a:t>n</a:t>
            </a:r>
            <a:r>
              <a:rPr lang="en-US" sz="900" b="1"/>
              <a:t> </a:t>
            </a:r>
          </a:p>
        </p:txBody>
      </p:sp>
      <p:sp>
        <p:nvSpPr>
          <p:cNvPr id="24621" name="Rectangle 48"/>
          <p:cNvSpPr>
            <a:spLocks noChangeArrowheads="1"/>
          </p:cNvSpPr>
          <p:nvPr/>
        </p:nvSpPr>
        <p:spPr bwMode="auto">
          <a:xfrm>
            <a:off x="718547" y="4857919"/>
            <a:ext cx="1534394" cy="338554"/>
          </a:xfrm>
          <a:prstGeom prst="rect">
            <a:avLst/>
          </a:prstGeom>
          <a:noFill/>
          <a:ln w="9525">
            <a:noFill/>
            <a:miter lim="800000"/>
            <a:headEnd/>
            <a:tailEnd/>
          </a:ln>
        </p:spPr>
        <p:txBody>
          <a:bodyPr wrap="none">
            <a:spAutoFit/>
          </a:bodyPr>
          <a:lstStyle/>
          <a:p>
            <a:r>
              <a:rPr lang="en-US" sz="1600" b="1" dirty="0">
                <a:solidFill>
                  <a:srgbClr val="FF0000"/>
                </a:solidFill>
              </a:rPr>
              <a:t>PERU 2021 </a:t>
            </a:r>
            <a:r>
              <a:rPr lang="en-US" sz="1600" b="1" dirty="0">
                <a:solidFill>
                  <a:srgbClr val="FF0000"/>
                </a:solidFill>
                <a:latin typeface="Wingdings" pitchFamily="2" charset="2"/>
              </a:rPr>
              <a:t>n</a:t>
            </a:r>
            <a:r>
              <a:rPr lang="en-US" sz="1600" b="1" dirty="0">
                <a:solidFill>
                  <a:srgbClr val="FF0000"/>
                </a:solidFill>
              </a:rPr>
              <a:t> </a:t>
            </a:r>
          </a:p>
        </p:txBody>
      </p:sp>
      <p:sp>
        <p:nvSpPr>
          <p:cNvPr id="24622" name="Rectangle 49"/>
          <p:cNvSpPr>
            <a:spLocks noChangeArrowheads="1"/>
          </p:cNvSpPr>
          <p:nvPr/>
        </p:nvSpPr>
        <p:spPr bwMode="auto">
          <a:xfrm>
            <a:off x="142875" y="3786188"/>
            <a:ext cx="1604963" cy="230187"/>
          </a:xfrm>
          <a:prstGeom prst="rect">
            <a:avLst/>
          </a:prstGeom>
          <a:noFill/>
          <a:ln w="9525">
            <a:noFill/>
            <a:miter lim="800000"/>
            <a:headEnd/>
            <a:tailEnd/>
          </a:ln>
        </p:spPr>
        <p:txBody>
          <a:bodyPr wrap="none">
            <a:spAutoFit/>
          </a:bodyPr>
          <a:lstStyle/>
          <a:p>
            <a:r>
              <a:rPr lang="en-US" sz="900" b="1"/>
              <a:t>CentraRSE (Guatemala) </a:t>
            </a:r>
            <a:r>
              <a:rPr lang="en-US" sz="900" b="1">
                <a:latin typeface="Wingdings" pitchFamily="2" charset="2"/>
              </a:rPr>
              <a:t>n</a:t>
            </a:r>
            <a:endParaRPr lang="en-US" sz="900" b="1"/>
          </a:p>
        </p:txBody>
      </p:sp>
      <p:sp>
        <p:nvSpPr>
          <p:cNvPr id="24623" name="Rectangle 51"/>
          <p:cNvSpPr>
            <a:spLocks noChangeArrowheads="1"/>
          </p:cNvSpPr>
          <p:nvPr/>
        </p:nvSpPr>
        <p:spPr bwMode="auto">
          <a:xfrm>
            <a:off x="2500313" y="5786438"/>
            <a:ext cx="1335087" cy="230187"/>
          </a:xfrm>
          <a:prstGeom prst="rect">
            <a:avLst/>
          </a:prstGeom>
          <a:noFill/>
          <a:ln w="9525">
            <a:noFill/>
            <a:miter lim="800000"/>
            <a:headEnd/>
            <a:tailEnd/>
          </a:ln>
        </p:spPr>
        <p:txBody>
          <a:bodyPr wrap="none">
            <a:spAutoFit/>
          </a:bodyPr>
          <a:lstStyle/>
          <a:p>
            <a:r>
              <a:rPr lang="en-US" sz="900" b="1">
                <a:latin typeface="Wingdings" pitchFamily="2" charset="2"/>
              </a:rPr>
              <a:t>n</a:t>
            </a:r>
            <a:r>
              <a:rPr lang="en-US" sz="900" b="1"/>
              <a:t>  DERES (Uruguay) </a:t>
            </a:r>
          </a:p>
        </p:txBody>
      </p:sp>
      <p:sp>
        <p:nvSpPr>
          <p:cNvPr id="24624" name="Rectangle 52"/>
          <p:cNvSpPr>
            <a:spLocks noChangeArrowheads="1"/>
          </p:cNvSpPr>
          <p:nvPr/>
        </p:nvSpPr>
        <p:spPr bwMode="auto">
          <a:xfrm>
            <a:off x="500063" y="3929063"/>
            <a:ext cx="1412875" cy="230187"/>
          </a:xfrm>
          <a:prstGeom prst="rect">
            <a:avLst/>
          </a:prstGeom>
          <a:noFill/>
          <a:ln w="9525">
            <a:noFill/>
            <a:miter lim="800000"/>
            <a:headEnd/>
            <a:tailEnd/>
          </a:ln>
        </p:spPr>
        <p:txBody>
          <a:bodyPr wrap="none">
            <a:spAutoFit/>
          </a:bodyPr>
          <a:lstStyle/>
          <a:p>
            <a:r>
              <a:rPr lang="en-US" sz="900" b="1"/>
              <a:t>uniRSE (Nicaragua) </a:t>
            </a:r>
            <a:r>
              <a:rPr lang="en-US" sz="900" b="1">
                <a:latin typeface="Wingdings" pitchFamily="2" charset="2"/>
              </a:rPr>
              <a:t>n</a:t>
            </a:r>
            <a:r>
              <a:rPr lang="en-US" sz="900" b="1"/>
              <a:t> </a:t>
            </a:r>
          </a:p>
        </p:txBody>
      </p:sp>
      <p:sp>
        <p:nvSpPr>
          <p:cNvPr id="24625" name="Rectangle 53"/>
          <p:cNvSpPr>
            <a:spLocks noChangeArrowheads="1"/>
          </p:cNvSpPr>
          <p:nvPr/>
        </p:nvSpPr>
        <p:spPr bwMode="auto">
          <a:xfrm>
            <a:off x="34925" y="3573463"/>
            <a:ext cx="1463675" cy="230187"/>
          </a:xfrm>
          <a:prstGeom prst="rect">
            <a:avLst/>
          </a:prstGeom>
          <a:noFill/>
          <a:ln w="9525">
            <a:noFill/>
            <a:miter lim="800000"/>
            <a:headEnd/>
            <a:tailEnd/>
          </a:ln>
        </p:spPr>
        <p:txBody>
          <a:bodyPr wrap="none">
            <a:spAutoFit/>
          </a:bodyPr>
          <a:lstStyle/>
          <a:p>
            <a:r>
              <a:rPr lang="en-US" sz="900" b="1"/>
              <a:t>CESPEDES (México) </a:t>
            </a:r>
            <a:r>
              <a:rPr lang="en-US" sz="900" b="1">
                <a:latin typeface="Wingdings" pitchFamily="2" charset="2"/>
              </a:rPr>
              <a:t>n</a:t>
            </a:r>
            <a:r>
              <a:rPr lang="en-US" sz="900" b="1"/>
              <a:t> </a:t>
            </a:r>
          </a:p>
        </p:txBody>
      </p:sp>
      <p:sp>
        <p:nvSpPr>
          <p:cNvPr id="24626" name="Rectangle 54"/>
          <p:cNvSpPr>
            <a:spLocks noChangeArrowheads="1"/>
          </p:cNvSpPr>
          <p:nvPr/>
        </p:nvSpPr>
        <p:spPr bwMode="auto">
          <a:xfrm>
            <a:off x="1563688" y="3773488"/>
            <a:ext cx="1495425" cy="231775"/>
          </a:xfrm>
          <a:prstGeom prst="rect">
            <a:avLst/>
          </a:prstGeom>
          <a:noFill/>
          <a:ln w="9525">
            <a:noFill/>
            <a:miter lim="800000"/>
            <a:headEnd/>
            <a:tailEnd/>
          </a:ln>
        </p:spPr>
        <p:txBody>
          <a:bodyPr wrap="none">
            <a:spAutoFit/>
          </a:bodyPr>
          <a:lstStyle/>
          <a:p>
            <a:r>
              <a:rPr lang="en-US" sz="900" b="1">
                <a:latin typeface="Wingdings" pitchFamily="2" charset="2"/>
              </a:rPr>
              <a:t>n</a:t>
            </a:r>
            <a:r>
              <a:rPr lang="en-US" sz="900" b="1"/>
              <a:t>  CEHDES (Honduras) </a:t>
            </a:r>
          </a:p>
        </p:txBody>
      </p:sp>
      <p:sp>
        <p:nvSpPr>
          <p:cNvPr id="24627" name="Rectangle 55"/>
          <p:cNvSpPr>
            <a:spLocks noChangeArrowheads="1"/>
          </p:cNvSpPr>
          <p:nvPr/>
        </p:nvSpPr>
        <p:spPr bwMode="auto">
          <a:xfrm>
            <a:off x="684213" y="4500563"/>
            <a:ext cx="1398587" cy="230187"/>
          </a:xfrm>
          <a:prstGeom prst="rect">
            <a:avLst/>
          </a:prstGeom>
          <a:noFill/>
          <a:ln w="9525">
            <a:noFill/>
            <a:miter lim="800000"/>
            <a:headEnd/>
            <a:tailEnd/>
          </a:ln>
        </p:spPr>
        <p:txBody>
          <a:bodyPr wrap="none">
            <a:spAutoFit/>
          </a:bodyPr>
          <a:lstStyle/>
          <a:p>
            <a:r>
              <a:rPr lang="en-US" sz="900" b="1"/>
              <a:t>CEMDES (Ecuador) </a:t>
            </a:r>
            <a:r>
              <a:rPr lang="en-US" sz="900" b="1">
                <a:latin typeface="Wingdings" pitchFamily="2" charset="2"/>
              </a:rPr>
              <a:t>n</a:t>
            </a:r>
            <a:r>
              <a:rPr lang="en-US" sz="900" b="1"/>
              <a:t> </a:t>
            </a:r>
          </a:p>
        </p:txBody>
      </p:sp>
      <p:sp>
        <p:nvSpPr>
          <p:cNvPr id="24628" name="Rectangle 56"/>
          <p:cNvSpPr>
            <a:spLocks noChangeArrowheads="1"/>
          </p:cNvSpPr>
          <p:nvPr/>
        </p:nvSpPr>
        <p:spPr bwMode="auto">
          <a:xfrm>
            <a:off x="1928813" y="4286250"/>
            <a:ext cx="1573212" cy="230188"/>
          </a:xfrm>
          <a:prstGeom prst="rect">
            <a:avLst/>
          </a:prstGeom>
          <a:noFill/>
          <a:ln w="9525">
            <a:noFill/>
            <a:miter lim="800000"/>
            <a:headEnd/>
            <a:tailEnd/>
          </a:ln>
        </p:spPr>
        <p:txBody>
          <a:bodyPr wrap="none">
            <a:spAutoFit/>
          </a:bodyPr>
          <a:lstStyle/>
          <a:p>
            <a:r>
              <a:rPr lang="en-US" sz="900" b="1">
                <a:latin typeface="Wingdings" pitchFamily="2" charset="2"/>
              </a:rPr>
              <a:t>n</a:t>
            </a:r>
            <a:r>
              <a:rPr lang="en-US" sz="900" b="1"/>
              <a:t>  CECODES (Colombia) </a:t>
            </a:r>
          </a:p>
        </p:txBody>
      </p:sp>
      <p:sp>
        <p:nvSpPr>
          <p:cNvPr id="24629" name="Rectangle 57"/>
          <p:cNvSpPr>
            <a:spLocks noChangeArrowheads="1"/>
          </p:cNvSpPr>
          <p:nvPr/>
        </p:nvSpPr>
        <p:spPr bwMode="auto">
          <a:xfrm>
            <a:off x="1331913" y="5430838"/>
            <a:ext cx="1360487" cy="230187"/>
          </a:xfrm>
          <a:prstGeom prst="rect">
            <a:avLst/>
          </a:prstGeom>
          <a:noFill/>
          <a:ln w="9525">
            <a:noFill/>
            <a:miter lim="800000"/>
            <a:headEnd/>
            <a:tailEnd/>
          </a:ln>
        </p:spPr>
        <p:txBody>
          <a:bodyPr wrap="none">
            <a:spAutoFit/>
          </a:bodyPr>
          <a:lstStyle/>
          <a:p>
            <a:r>
              <a:rPr lang="en-US" sz="900" b="1"/>
              <a:t>REDES (Paraguay) </a:t>
            </a:r>
            <a:r>
              <a:rPr lang="en-US" sz="900" b="1">
                <a:latin typeface="Wingdings" pitchFamily="2" charset="2"/>
              </a:rPr>
              <a:t>n</a:t>
            </a:r>
            <a:r>
              <a:rPr lang="en-US" sz="900" b="1"/>
              <a:t> </a:t>
            </a:r>
          </a:p>
        </p:txBody>
      </p:sp>
      <p:sp>
        <p:nvSpPr>
          <p:cNvPr id="24630" name="Rectangle 58"/>
          <p:cNvSpPr>
            <a:spLocks noChangeArrowheads="1"/>
          </p:cNvSpPr>
          <p:nvPr/>
        </p:nvSpPr>
        <p:spPr bwMode="auto">
          <a:xfrm>
            <a:off x="2643188" y="5000625"/>
            <a:ext cx="1168400" cy="230188"/>
          </a:xfrm>
          <a:prstGeom prst="rect">
            <a:avLst/>
          </a:prstGeom>
          <a:noFill/>
          <a:ln w="9525">
            <a:noFill/>
            <a:miter lim="800000"/>
            <a:headEnd/>
            <a:tailEnd/>
          </a:ln>
        </p:spPr>
        <p:txBody>
          <a:bodyPr wrap="none">
            <a:spAutoFit/>
          </a:bodyPr>
          <a:lstStyle/>
          <a:p>
            <a:r>
              <a:rPr lang="en-US" sz="900" b="1">
                <a:latin typeface="Wingdings" pitchFamily="2" charset="2"/>
              </a:rPr>
              <a:t>n</a:t>
            </a:r>
            <a:r>
              <a:rPr lang="en-US" sz="900" b="1"/>
              <a:t> CEBDS (Brasil) </a:t>
            </a:r>
          </a:p>
        </p:txBody>
      </p:sp>
      <p:sp>
        <p:nvSpPr>
          <p:cNvPr id="24631" name="Rectangle 59"/>
          <p:cNvSpPr>
            <a:spLocks noChangeArrowheads="1"/>
          </p:cNvSpPr>
          <p:nvPr/>
        </p:nvSpPr>
        <p:spPr bwMode="auto">
          <a:xfrm>
            <a:off x="1331913" y="5141913"/>
            <a:ext cx="1219200" cy="231775"/>
          </a:xfrm>
          <a:prstGeom prst="rect">
            <a:avLst/>
          </a:prstGeom>
          <a:noFill/>
          <a:ln w="9525">
            <a:noFill/>
            <a:miter lim="800000"/>
            <a:headEnd/>
            <a:tailEnd/>
          </a:ln>
        </p:spPr>
        <p:txBody>
          <a:bodyPr wrap="none">
            <a:spAutoFit/>
          </a:bodyPr>
          <a:lstStyle/>
          <a:p>
            <a:r>
              <a:rPr lang="en-US" sz="900" b="1"/>
              <a:t>CEDES (Bolivia) </a:t>
            </a:r>
            <a:r>
              <a:rPr lang="en-US" sz="900" b="1">
                <a:latin typeface="Wingdings" pitchFamily="2" charset="2"/>
              </a:rPr>
              <a:t>n</a:t>
            </a:r>
            <a:r>
              <a:rPr lang="en-US" sz="900" b="1"/>
              <a:t> </a:t>
            </a:r>
          </a:p>
        </p:txBody>
      </p:sp>
      <p:sp>
        <p:nvSpPr>
          <p:cNvPr id="24632" name="Rectangle 60"/>
          <p:cNvSpPr>
            <a:spLocks noChangeArrowheads="1"/>
          </p:cNvSpPr>
          <p:nvPr/>
        </p:nvSpPr>
        <p:spPr bwMode="auto">
          <a:xfrm>
            <a:off x="2286000" y="6072188"/>
            <a:ext cx="1387475" cy="230187"/>
          </a:xfrm>
          <a:prstGeom prst="rect">
            <a:avLst/>
          </a:prstGeom>
          <a:noFill/>
          <a:ln w="9525">
            <a:noFill/>
            <a:miter lim="800000"/>
            <a:headEnd/>
            <a:tailEnd/>
          </a:ln>
        </p:spPr>
        <p:txBody>
          <a:bodyPr wrap="none">
            <a:spAutoFit/>
          </a:bodyPr>
          <a:lstStyle/>
          <a:p>
            <a:r>
              <a:rPr lang="en-US" sz="900" b="1">
                <a:latin typeface="Wingdings" pitchFamily="2" charset="2"/>
              </a:rPr>
              <a:t>n</a:t>
            </a:r>
            <a:r>
              <a:rPr lang="en-US" sz="900" b="1"/>
              <a:t> CEADS (Argentina) </a:t>
            </a:r>
          </a:p>
        </p:txBody>
      </p:sp>
      <p:sp>
        <p:nvSpPr>
          <p:cNvPr id="24633" name="Rectangle 61"/>
          <p:cNvSpPr>
            <a:spLocks noChangeArrowheads="1"/>
          </p:cNvSpPr>
          <p:nvPr/>
        </p:nvSpPr>
        <p:spPr bwMode="auto">
          <a:xfrm>
            <a:off x="644525" y="4100514"/>
            <a:ext cx="1284288" cy="230187"/>
          </a:xfrm>
          <a:prstGeom prst="rect">
            <a:avLst/>
          </a:prstGeom>
          <a:noFill/>
          <a:ln w="9525">
            <a:noFill/>
            <a:miter lim="800000"/>
            <a:headEnd/>
            <a:tailEnd/>
          </a:ln>
        </p:spPr>
        <p:txBody>
          <a:bodyPr wrap="none">
            <a:spAutoFit/>
          </a:bodyPr>
          <a:lstStyle/>
          <a:p>
            <a:r>
              <a:rPr lang="en-US" sz="900" b="1" dirty="0"/>
              <a:t>AED (Costa Rica) </a:t>
            </a:r>
            <a:r>
              <a:rPr lang="en-US" sz="900" b="1" dirty="0">
                <a:latin typeface="Wingdings" pitchFamily="2" charset="2"/>
              </a:rPr>
              <a:t>n</a:t>
            </a:r>
            <a:r>
              <a:rPr lang="en-US" sz="900" b="1" dirty="0"/>
              <a:t> </a:t>
            </a:r>
          </a:p>
        </p:txBody>
      </p:sp>
      <p:sp>
        <p:nvSpPr>
          <p:cNvPr id="24634" name="Rectangle 62"/>
          <p:cNvSpPr>
            <a:spLocks noChangeArrowheads="1"/>
          </p:cNvSpPr>
          <p:nvPr/>
        </p:nvSpPr>
        <p:spPr bwMode="auto">
          <a:xfrm>
            <a:off x="1047750" y="5929313"/>
            <a:ext cx="1381125" cy="230187"/>
          </a:xfrm>
          <a:prstGeom prst="rect">
            <a:avLst/>
          </a:prstGeom>
          <a:noFill/>
          <a:ln w="9525">
            <a:noFill/>
            <a:miter lim="800000"/>
            <a:headEnd/>
            <a:tailEnd/>
          </a:ln>
        </p:spPr>
        <p:txBody>
          <a:bodyPr wrap="none">
            <a:spAutoFit/>
          </a:bodyPr>
          <a:lstStyle/>
          <a:p>
            <a:r>
              <a:rPr lang="en-US" sz="900" b="1"/>
              <a:t>Accion RSE (Chile) </a:t>
            </a:r>
            <a:r>
              <a:rPr lang="en-US" sz="900" b="1">
                <a:latin typeface="Wingdings" pitchFamily="2" charset="2"/>
              </a:rPr>
              <a:t>n</a:t>
            </a:r>
            <a:r>
              <a:rPr lang="en-US" sz="900" b="1"/>
              <a:t> </a:t>
            </a:r>
          </a:p>
        </p:txBody>
      </p:sp>
      <p:cxnSp>
        <p:nvCxnSpPr>
          <p:cNvPr id="64" name="Straight Connector 63"/>
          <p:cNvCxnSpPr/>
          <p:nvPr/>
        </p:nvCxnSpPr>
        <p:spPr bwMode="auto">
          <a:xfrm rot="5400000">
            <a:off x="2543175" y="5135563"/>
            <a:ext cx="1587"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4636" name="Group 75"/>
          <p:cNvGrpSpPr>
            <a:grpSpLocks/>
          </p:cNvGrpSpPr>
          <p:nvPr/>
        </p:nvGrpSpPr>
        <p:grpSpPr bwMode="auto">
          <a:xfrm>
            <a:off x="718547" y="4071935"/>
            <a:ext cx="1333173" cy="437185"/>
            <a:chOff x="717774" y="4071942"/>
            <a:chExt cx="1333117" cy="436166"/>
          </a:xfrm>
        </p:grpSpPr>
        <p:sp>
          <p:nvSpPr>
            <p:cNvPr id="24647" name="Rectangle 10"/>
            <p:cNvSpPr>
              <a:spLocks noChangeArrowheads="1"/>
            </p:cNvSpPr>
            <p:nvPr/>
          </p:nvSpPr>
          <p:spPr bwMode="auto">
            <a:xfrm>
              <a:off x="717774" y="4277618"/>
              <a:ext cx="1333117" cy="230490"/>
            </a:xfrm>
            <a:prstGeom prst="rect">
              <a:avLst/>
            </a:prstGeom>
            <a:noFill/>
            <a:ln w="9525">
              <a:noFill/>
              <a:miter lim="800000"/>
              <a:headEnd/>
              <a:tailEnd/>
            </a:ln>
          </p:spPr>
          <p:txBody>
            <a:bodyPr wrap="none">
              <a:spAutoFit/>
            </a:bodyPr>
            <a:lstStyle/>
            <a:p>
              <a:r>
                <a:rPr lang="en-US" sz="900" b="1" dirty="0" err="1"/>
                <a:t>SumaRSE</a:t>
              </a:r>
              <a:r>
                <a:rPr lang="en-US" sz="900" b="1" dirty="0"/>
                <a:t> (Panama)</a:t>
              </a:r>
            </a:p>
          </p:txBody>
        </p:sp>
        <p:grpSp>
          <p:nvGrpSpPr>
            <p:cNvPr id="24648" name="Group 35"/>
            <p:cNvGrpSpPr>
              <a:grpSpLocks/>
            </p:cNvGrpSpPr>
            <p:nvPr/>
          </p:nvGrpSpPr>
          <p:grpSpPr bwMode="auto">
            <a:xfrm>
              <a:off x="1768297" y="4071942"/>
              <a:ext cx="216840" cy="358242"/>
              <a:chOff x="4215169" y="4214798"/>
              <a:chExt cx="216840" cy="358242"/>
            </a:xfrm>
          </p:grpSpPr>
          <p:sp>
            <p:nvSpPr>
              <p:cNvPr id="24649" name="Rectangle 26"/>
              <p:cNvSpPr>
                <a:spLocks noChangeArrowheads="1"/>
              </p:cNvSpPr>
              <p:nvPr/>
            </p:nvSpPr>
            <p:spPr bwMode="auto">
              <a:xfrm>
                <a:off x="4215169" y="4214798"/>
                <a:ext cx="216840" cy="230490"/>
              </a:xfrm>
              <a:prstGeom prst="rect">
                <a:avLst/>
              </a:prstGeom>
              <a:noFill/>
              <a:ln w="9525">
                <a:noFill/>
                <a:miter lim="800000"/>
                <a:headEnd/>
                <a:tailEnd/>
              </a:ln>
            </p:spPr>
            <p:txBody>
              <a:bodyPr wrap="none">
                <a:spAutoFit/>
              </a:bodyPr>
              <a:lstStyle/>
              <a:p>
                <a:r>
                  <a:rPr lang="en-US" sz="900" b="1"/>
                  <a:t> </a:t>
                </a:r>
              </a:p>
            </p:txBody>
          </p:sp>
          <p:cxnSp>
            <p:nvCxnSpPr>
              <p:cNvPr id="69" name="Straight Connector 68"/>
              <p:cNvCxnSpPr/>
              <p:nvPr/>
            </p:nvCxnSpPr>
            <p:spPr>
              <a:xfrm rot="5400000">
                <a:off x="4249699" y="4465037"/>
                <a:ext cx="213813" cy="15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4637" name="Group 43"/>
          <p:cNvGrpSpPr>
            <a:grpSpLocks/>
          </p:cNvGrpSpPr>
          <p:nvPr/>
        </p:nvGrpSpPr>
        <p:grpSpPr bwMode="auto">
          <a:xfrm>
            <a:off x="1636713" y="3860800"/>
            <a:ext cx="1423987" cy="430213"/>
            <a:chOff x="3786168" y="3871143"/>
            <a:chExt cx="1228289" cy="430488"/>
          </a:xfrm>
        </p:grpSpPr>
        <p:sp>
          <p:nvSpPr>
            <p:cNvPr id="24645" name="Rectangle 17"/>
            <p:cNvSpPr>
              <a:spLocks noChangeArrowheads="1"/>
            </p:cNvSpPr>
            <p:nvPr/>
          </p:nvSpPr>
          <p:spPr bwMode="auto">
            <a:xfrm>
              <a:off x="3848255" y="3871143"/>
              <a:ext cx="1166202" cy="274545"/>
            </a:xfrm>
            <a:prstGeom prst="rect">
              <a:avLst/>
            </a:prstGeom>
            <a:noFill/>
            <a:ln w="9525">
              <a:noFill/>
              <a:miter lim="800000"/>
              <a:headEnd/>
              <a:tailEnd/>
            </a:ln>
          </p:spPr>
          <p:txBody>
            <a:bodyPr wrap="none">
              <a:spAutoFit/>
            </a:bodyPr>
            <a:lstStyle/>
            <a:p>
              <a:pPr>
                <a:lnSpc>
                  <a:spcPct val="150000"/>
                </a:lnSpc>
              </a:pPr>
              <a:r>
                <a:rPr lang="en-US" sz="900" b="1"/>
                <a:t>CEDES (El Salvador) </a:t>
              </a:r>
            </a:p>
          </p:txBody>
        </p:sp>
        <p:sp>
          <p:nvSpPr>
            <p:cNvPr id="24646" name="Rectangle 72"/>
            <p:cNvSpPr>
              <a:spLocks noChangeArrowheads="1"/>
            </p:cNvSpPr>
            <p:nvPr/>
          </p:nvSpPr>
          <p:spPr bwMode="auto">
            <a:xfrm>
              <a:off x="3786168" y="4001166"/>
              <a:ext cx="159242" cy="300465"/>
            </a:xfrm>
            <a:prstGeom prst="rect">
              <a:avLst/>
            </a:prstGeom>
            <a:noFill/>
            <a:ln w="9525">
              <a:noFill/>
              <a:miter lim="800000"/>
              <a:headEnd/>
              <a:tailEnd/>
            </a:ln>
          </p:spPr>
          <p:txBody>
            <a:bodyPr wrap="none">
              <a:spAutoFit/>
            </a:bodyPr>
            <a:lstStyle/>
            <a:p>
              <a:pPr>
                <a:lnSpc>
                  <a:spcPct val="150000"/>
                </a:lnSpc>
              </a:pPr>
              <a:endParaRPr lang="es-CL" sz="900" b="1"/>
            </a:p>
          </p:txBody>
        </p:sp>
      </p:grpSp>
      <p:sp>
        <p:nvSpPr>
          <p:cNvPr id="24638" name="Rectangle 74"/>
          <p:cNvSpPr>
            <a:spLocks noChangeArrowheads="1"/>
          </p:cNvSpPr>
          <p:nvPr/>
        </p:nvSpPr>
        <p:spPr bwMode="auto">
          <a:xfrm>
            <a:off x="2224088" y="4005263"/>
            <a:ext cx="1123950" cy="230187"/>
          </a:xfrm>
          <a:prstGeom prst="rect">
            <a:avLst/>
          </a:prstGeom>
          <a:noFill/>
          <a:ln w="9525">
            <a:noFill/>
            <a:miter lim="800000"/>
            <a:headEnd/>
            <a:tailEnd/>
          </a:ln>
        </p:spPr>
        <p:txBody>
          <a:bodyPr>
            <a:spAutoFit/>
          </a:bodyPr>
          <a:lstStyle/>
          <a:p>
            <a:r>
              <a:rPr lang="en-US" sz="900" b="1">
                <a:latin typeface="Wingdings" pitchFamily="2" charset="2"/>
              </a:rPr>
              <a:t>n</a:t>
            </a:r>
            <a:r>
              <a:rPr lang="en-US" sz="900" b="1"/>
              <a:t> BCSD Curaçao</a:t>
            </a:r>
          </a:p>
        </p:txBody>
      </p:sp>
      <p:sp>
        <p:nvSpPr>
          <p:cNvPr id="24639" name="TextBox 75"/>
          <p:cNvSpPr txBox="1">
            <a:spLocks noChangeArrowheads="1"/>
          </p:cNvSpPr>
          <p:nvPr/>
        </p:nvSpPr>
        <p:spPr bwMode="auto">
          <a:xfrm>
            <a:off x="7215188" y="6500813"/>
            <a:ext cx="1714500" cy="215900"/>
          </a:xfrm>
          <a:prstGeom prst="rect">
            <a:avLst/>
          </a:prstGeom>
          <a:noFill/>
          <a:ln w="9525">
            <a:noFill/>
            <a:miter lim="800000"/>
            <a:headEnd/>
            <a:tailEnd/>
          </a:ln>
        </p:spPr>
        <p:txBody>
          <a:bodyPr>
            <a:spAutoFit/>
          </a:bodyPr>
          <a:lstStyle/>
          <a:p>
            <a:r>
              <a:rPr lang="en-US" sz="800" b="1" dirty="0" smtClean="0"/>
              <a:t>* </a:t>
            </a:r>
            <a:r>
              <a:rPr lang="fr-CH" sz="800" dirty="0" smtClean="0"/>
              <a:t>En </a:t>
            </a:r>
            <a:r>
              <a:rPr lang="fr-CH" sz="800" dirty="0" err="1" smtClean="0"/>
              <a:t>proceso</a:t>
            </a:r>
            <a:r>
              <a:rPr lang="fr-CH" sz="800" dirty="0" smtClean="0"/>
              <a:t> de </a:t>
            </a:r>
            <a:r>
              <a:rPr lang="fr-CH" sz="800" dirty="0" err="1" smtClean="0"/>
              <a:t>establecimiento</a:t>
            </a:r>
            <a:endParaRPr lang="en-US" sz="800" dirty="0"/>
          </a:p>
        </p:txBody>
      </p:sp>
      <p:sp>
        <p:nvSpPr>
          <p:cNvPr id="76" name="Rectangle 75"/>
          <p:cNvSpPr/>
          <p:nvPr/>
        </p:nvSpPr>
        <p:spPr>
          <a:xfrm flipH="1">
            <a:off x="1573213" y="3708400"/>
            <a:ext cx="695325" cy="368300"/>
          </a:xfrm>
          <a:prstGeom prst="rect">
            <a:avLst/>
          </a:prstGeom>
        </p:spPr>
        <p:txBody>
          <a:bodyPr>
            <a:spAutoFit/>
          </a:bodyPr>
          <a:lstStyle/>
          <a:p>
            <a:pPr>
              <a:defRPr/>
            </a:pPr>
            <a:r>
              <a:rPr lang="en-US" sz="1050" b="1" dirty="0">
                <a:latin typeface="Wingdings" pitchFamily="2" charset="2"/>
              </a:rPr>
              <a:t>n</a:t>
            </a:r>
            <a:r>
              <a:rPr lang="en-US" sz="1800" b="1" dirty="0"/>
              <a:t> </a:t>
            </a:r>
          </a:p>
        </p:txBody>
      </p:sp>
      <p:sp>
        <p:nvSpPr>
          <p:cNvPr id="77" name="Rectangle 76"/>
          <p:cNvSpPr/>
          <p:nvPr/>
        </p:nvSpPr>
        <p:spPr bwMode="auto">
          <a:xfrm>
            <a:off x="7056438" y="4508500"/>
            <a:ext cx="1277937" cy="231775"/>
          </a:xfrm>
          <a:prstGeom prst="rect">
            <a:avLst/>
          </a:prstGeom>
        </p:spPr>
        <p:txBody>
          <a:bodyPr wrap="none">
            <a:spAutoFit/>
          </a:bodyPr>
          <a:lstStyle/>
          <a:p>
            <a:pPr>
              <a:defRPr/>
            </a:pPr>
            <a:r>
              <a:rPr lang="en-US" sz="900" b="1" dirty="0">
                <a:latin typeface="Wingdings" pitchFamily="2" charset="2"/>
              </a:rPr>
              <a:t>n</a:t>
            </a:r>
            <a:r>
              <a:rPr lang="en-US" sz="900" b="1" dirty="0">
                <a:latin typeface="+mj-lt"/>
              </a:rPr>
              <a:t> </a:t>
            </a:r>
            <a:r>
              <a:rPr lang="en-US" sz="900" b="1" dirty="0">
                <a:latin typeface="Arial" pitchFamily="34" charset="0"/>
                <a:cs typeface="Arial" pitchFamily="34" charset="0"/>
              </a:rPr>
              <a:t>BCSD Indonesia</a:t>
            </a:r>
            <a:r>
              <a:rPr lang="en-US" sz="900" b="1" dirty="0"/>
              <a:t>* </a:t>
            </a:r>
          </a:p>
        </p:txBody>
      </p:sp>
      <p:sp>
        <p:nvSpPr>
          <p:cNvPr id="24642" name="Rectangle 37"/>
          <p:cNvSpPr>
            <a:spLocks noChangeArrowheads="1"/>
          </p:cNvSpPr>
          <p:nvPr/>
        </p:nvSpPr>
        <p:spPr bwMode="auto">
          <a:xfrm>
            <a:off x="5110163" y="3068638"/>
            <a:ext cx="1117600" cy="231775"/>
          </a:xfrm>
          <a:prstGeom prst="rect">
            <a:avLst/>
          </a:prstGeom>
          <a:noFill/>
          <a:ln w="9525">
            <a:noFill/>
            <a:miter lim="800000"/>
            <a:headEnd/>
            <a:tailEnd/>
          </a:ln>
        </p:spPr>
        <p:txBody>
          <a:bodyPr wrap="none">
            <a:spAutoFit/>
          </a:bodyPr>
          <a:lstStyle/>
          <a:p>
            <a:r>
              <a:rPr lang="en-US" sz="900" b="1">
                <a:latin typeface="Wingdings" pitchFamily="2" charset="2"/>
              </a:rPr>
              <a:t>n </a:t>
            </a:r>
            <a:r>
              <a:rPr lang="en-US" sz="900" b="1"/>
              <a:t>Maala (Israel)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571625" y="0"/>
            <a:ext cx="7572375" cy="1143000"/>
          </a:xfrm>
        </p:spPr>
        <p:txBody>
          <a:bodyPr/>
          <a:lstStyle/>
          <a:p>
            <a:r>
              <a:rPr lang="es-ES" smtClean="0">
                <a:latin typeface="Arial" charset="0"/>
                <a:cs typeface="Arial" charset="0"/>
              </a:rPr>
              <a:t>Visión 2050 – Una nueva agenda para los negocios</a:t>
            </a:r>
          </a:p>
        </p:txBody>
      </p:sp>
      <p:sp>
        <p:nvSpPr>
          <p:cNvPr id="3" name="Content Placeholder 2"/>
          <p:cNvSpPr>
            <a:spLocks noGrp="1"/>
          </p:cNvSpPr>
          <p:nvPr>
            <p:ph idx="1"/>
          </p:nvPr>
        </p:nvSpPr>
        <p:spPr>
          <a:xfrm>
            <a:off x="395288" y="1341438"/>
            <a:ext cx="8424862" cy="4525962"/>
          </a:xfrm>
        </p:spPr>
        <p:txBody>
          <a:bodyPr/>
          <a:lstStyle/>
          <a:p>
            <a:r>
              <a:rPr lang="en-US" sz="2400" dirty="0" err="1" smtClean="0">
                <a:latin typeface="Arial" charset="0"/>
                <a:cs typeface="Arial" charset="0"/>
              </a:rPr>
              <a:t>Una</a:t>
            </a:r>
            <a:r>
              <a:rPr lang="en-US" sz="2400" dirty="0" smtClean="0">
                <a:latin typeface="Arial" charset="0"/>
                <a:cs typeface="Arial" charset="0"/>
              </a:rPr>
              <a:t> </a:t>
            </a:r>
            <a:r>
              <a:rPr lang="en-US" sz="2400" dirty="0" err="1" smtClean="0">
                <a:latin typeface="Arial" charset="0"/>
                <a:cs typeface="Arial" charset="0"/>
              </a:rPr>
              <a:t>visión</a:t>
            </a:r>
            <a:r>
              <a:rPr lang="en-US" sz="2400" dirty="0" smtClean="0">
                <a:latin typeface="Arial" charset="0"/>
                <a:cs typeface="Arial" charset="0"/>
              </a:rPr>
              <a:t>, </a:t>
            </a:r>
            <a:r>
              <a:rPr lang="en-US" sz="2400" dirty="0" err="1" smtClean="0">
                <a:latin typeface="Arial" charset="0"/>
                <a:cs typeface="Arial" charset="0"/>
              </a:rPr>
              <a:t>desarrollada</a:t>
            </a:r>
            <a:r>
              <a:rPr lang="en-US" sz="2400" dirty="0" smtClean="0">
                <a:latin typeface="Arial" charset="0"/>
                <a:cs typeface="Arial" charset="0"/>
              </a:rPr>
              <a:t> </a:t>
            </a:r>
            <a:r>
              <a:rPr lang="en-US" sz="2400" dirty="0" err="1" smtClean="0">
                <a:latin typeface="Arial" charset="0"/>
                <a:cs typeface="Arial" charset="0"/>
              </a:rPr>
              <a:t>por</a:t>
            </a:r>
            <a:r>
              <a:rPr lang="en-US" sz="2400" dirty="0" smtClean="0">
                <a:latin typeface="Arial" charset="0"/>
                <a:cs typeface="Arial" charset="0"/>
              </a:rPr>
              <a:t> 29 </a:t>
            </a:r>
            <a:br>
              <a:rPr lang="en-US" sz="2400" dirty="0" smtClean="0">
                <a:latin typeface="Arial" charset="0"/>
                <a:cs typeface="Arial" charset="0"/>
              </a:rPr>
            </a:br>
            <a:r>
              <a:rPr lang="en-US" sz="2400" dirty="0" err="1" smtClean="0">
                <a:latin typeface="Arial" charset="0"/>
                <a:cs typeface="Arial" charset="0"/>
              </a:rPr>
              <a:t>empresas</a:t>
            </a:r>
            <a:r>
              <a:rPr lang="en-US" sz="2400" dirty="0" smtClean="0">
                <a:latin typeface="Arial" charset="0"/>
                <a:cs typeface="Arial" charset="0"/>
              </a:rPr>
              <a:t> </a:t>
            </a:r>
            <a:r>
              <a:rPr lang="en-US" sz="2400" dirty="0" err="1" smtClean="0">
                <a:latin typeface="Arial" charset="0"/>
                <a:cs typeface="Arial" charset="0"/>
              </a:rPr>
              <a:t>miembras</a:t>
            </a:r>
            <a:r>
              <a:rPr lang="en-US" sz="2400" dirty="0" smtClean="0">
                <a:latin typeface="Arial" charset="0"/>
                <a:cs typeface="Arial" charset="0"/>
              </a:rPr>
              <a:t> del WBCSD, </a:t>
            </a:r>
            <a:br>
              <a:rPr lang="en-US" sz="2400" dirty="0" smtClean="0">
                <a:latin typeface="Arial" charset="0"/>
                <a:cs typeface="Arial" charset="0"/>
              </a:rPr>
            </a:br>
            <a:r>
              <a:rPr lang="en-US" sz="2400" dirty="0" smtClean="0">
                <a:latin typeface="Arial" charset="0"/>
                <a:cs typeface="Arial" charset="0"/>
              </a:rPr>
              <a:t>de un </a:t>
            </a:r>
            <a:r>
              <a:rPr lang="en-US" sz="2400" b="1" dirty="0" err="1" smtClean="0">
                <a:latin typeface="Arial" charset="0"/>
                <a:cs typeface="Arial" charset="0"/>
              </a:rPr>
              <a:t>mundo</a:t>
            </a:r>
            <a:r>
              <a:rPr lang="en-US" sz="2400" b="1" dirty="0" smtClean="0">
                <a:latin typeface="Arial" charset="0"/>
                <a:cs typeface="Arial" charset="0"/>
              </a:rPr>
              <a:t> </a:t>
            </a:r>
            <a:r>
              <a:rPr lang="en-US" sz="2400" b="1" dirty="0" err="1" smtClean="0">
                <a:latin typeface="Arial" charset="0"/>
                <a:cs typeface="Arial" charset="0"/>
              </a:rPr>
              <a:t>centrado</a:t>
            </a:r>
            <a:r>
              <a:rPr lang="en-US" sz="2400" b="1" dirty="0" smtClean="0">
                <a:latin typeface="Arial" charset="0"/>
                <a:cs typeface="Arial" charset="0"/>
              </a:rPr>
              <a:t> en la </a:t>
            </a:r>
            <a:br>
              <a:rPr lang="en-US" sz="2400" b="1" dirty="0" smtClean="0">
                <a:latin typeface="Arial" charset="0"/>
                <a:cs typeface="Arial" charset="0"/>
              </a:rPr>
            </a:br>
            <a:r>
              <a:rPr lang="en-US" sz="2400" b="1" dirty="0" err="1" smtClean="0">
                <a:latin typeface="Arial" charset="0"/>
                <a:cs typeface="Arial" charset="0"/>
              </a:rPr>
              <a:t>sostenibilidad</a:t>
            </a:r>
            <a:r>
              <a:rPr lang="en-US" sz="2400" dirty="0" smtClean="0">
                <a:latin typeface="Arial" charset="0"/>
                <a:cs typeface="Arial" charset="0"/>
              </a:rPr>
              <a:t> </a:t>
            </a:r>
            <a:r>
              <a:rPr lang="en-US" sz="2400" dirty="0" err="1" smtClean="0">
                <a:latin typeface="Arial" charset="0"/>
                <a:cs typeface="Arial" charset="0"/>
              </a:rPr>
              <a:t>para</a:t>
            </a:r>
            <a:r>
              <a:rPr lang="en-US" sz="2400" dirty="0" smtClean="0">
                <a:latin typeface="Arial" charset="0"/>
                <a:cs typeface="Arial" charset="0"/>
              </a:rPr>
              <a:t> 2050</a:t>
            </a:r>
          </a:p>
          <a:p>
            <a:r>
              <a:rPr lang="en-US" sz="2400" dirty="0" err="1" smtClean="0">
                <a:latin typeface="Arial" charset="0"/>
                <a:cs typeface="Arial" charset="0"/>
              </a:rPr>
              <a:t>Una</a:t>
            </a:r>
            <a:r>
              <a:rPr lang="en-US" sz="2400" dirty="0" smtClean="0">
                <a:latin typeface="Arial" charset="0"/>
                <a:cs typeface="Arial" charset="0"/>
              </a:rPr>
              <a:t> </a:t>
            </a:r>
            <a:r>
              <a:rPr lang="en-US" sz="2400" b="1" dirty="0" err="1" smtClean="0">
                <a:latin typeface="Arial" charset="0"/>
                <a:cs typeface="Arial" charset="0"/>
              </a:rPr>
              <a:t>hoja</a:t>
            </a:r>
            <a:r>
              <a:rPr lang="en-US" sz="2400" b="1" dirty="0" smtClean="0">
                <a:latin typeface="Arial" charset="0"/>
                <a:cs typeface="Arial" charset="0"/>
              </a:rPr>
              <a:t> de </a:t>
            </a:r>
            <a:r>
              <a:rPr lang="en-US" sz="2400" b="1" dirty="0" err="1" smtClean="0">
                <a:latin typeface="Arial" charset="0"/>
                <a:cs typeface="Arial" charset="0"/>
              </a:rPr>
              <a:t>ruta</a:t>
            </a:r>
            <a:r>
              <a:rPr lang="en-US" sz="2400" dirty="0" smtClean="0">
                <a:latin typeface="Arial" charset="0"/>
                <a:cs typeface="Arial" charset="0"/>
              </a:rPr>
              <a:t> </a:t>
            </a:r>
            <a:r>
              <a:rPr lang="en-US" sz="2400" dirty="0" err="1" smtClean="0">
                <a:latin typeface="Arial" charset="0"/>
                <a:cs typeface="Arial" charset="0"/>
              </a:rPr>
              <a:t>que</a:t>
            </a:r>
            <a:r>
              <a:rPr lang="en-US" sz="2400" dirty="0" smtClean="0">
                <a:latin typeface="Arial" charset="0"/>
                <a:cs typeface="Arial" charset="0"/>
              </a:rPr>
              <a:t> conduce a </a:t>
            </a:r>
            <a:br>
              <a:rPr lang="en-US" sz="2400" dirty="0" smtClean="0">
                <a:latin typeface="Arial" charset="0"/>
                <a:cs typeface="Arial" charset="0"/>
              </a:rPr>
            </a:br>
            <a:r>
              <a:rPr lang="en-US" sz="2400" dirty="0" err="1" smtClean="0">
                <a:latin typeface="Arial" charset="0"/>
                <a:cs typeface="Arial" charset="0"/>
              </a:rPr>
              <a:t>ese</a:t>
            </a:r>
            <a:r>
              <a:rPr lang="en-US" sz="2400" dirty="0" smtClean="0">
                <a:latin typeface="Arial" charset="0"/>
                <a:cs typeface="Arial" charset="0"/>
              </a:rPr>
              <a:t> </a:t>
            </a:r>
            <a:r>
              <a:rPr lang="en-US" sz="2400" dirty="0" err="1" smtClean="0">
                <a:latin typeface="Arial" charset="0"/>
                <a:cs typeface="Arial" charset="0"/>
              </a:rPr>
              <a:t>mundo</a:t>
            </a:r>
            <a:endParaRPr lang="en-US" sz="2400" dirty="0" smtClean="0">
              <a:latin typeface="Arial" charset="0"/>
              <a:cs typeface="Arial" charset="0"/>
            </a:endParaRPr>
          </a:p>
          <a:p>
            <a:r>
              <a:rPr lang="en-US" sz="2400" b="1" dirty="0" smtClean="0">
                <a:latin typeface="Arial" charset="0"/>
                <a:cs typeface="Arial" charset="0"/>
              </a:rPr>
              <a:t>3 </a:t>
            </a:r>
            <a:r>
              <a:rPr lang="en-US" sz="2400" b="1" dirty="0" err="1" smtClean="0">
                <a:latin typeface="Arial" charset="0"/>
                <a:cs typeface="Arial" charset="0"/>
              </a:rPr>
              <a:t>interrogantes</a:t>
            </a:r>
            <a:r>
              <a:rPr lang="en-US" sz="2400" b="1" dirty="0" smtClean="0">
                <a:latin typeface="Arial" charset="0"/>
                <a:cs typeface="Arial" charset="0"/>
              </a:rPr>
              <a:t>: </a:t>
            </a:r>
          </a:p>
          <a:p>
            <a:pPr lvl="1"/>
            <a:r>
              <a:rPr lang="en-US" sz="2400" dirty="0" err="1" smtClean="0">
                <a:latin typeface="Arial" charset="0"/>
                <a:cs typeface="Arial" charset="0"/>
              </a:rPr>
              <a:t>Cómo</a:t>
            </a:r>
            <a:r>
              <a:rPr lang="en-US" sz="2400" dirty="0" smtClean="0">
                <a:latin typeface="Arial" charset="0"/>
                <a:cs typeface="Arial" charset="0"/>
              </a:rPr>
              <a:t> </a:t>
            </a:r>
            <a:r>
              <a:rPr lang="en-US" sz="2400" dirty="0" err="1" smtClean="0">
                <a:latin typeface="Arial" charset="0"/>
                <a:cs typeface="Arial" charset="0"/>
              </a:rPr>
              <a:t>sería</a:t>
            </a:r>
            <a:r>
              <a:rPr lang="en-US" sz="2400" dirty="0" smtClean="0">
                <a:latin typeface="Arial" charset="0"/>
                <a:cs typeface="Arial" charset="0"/>
              </a:rPr>
              <a:t> un </a:t>
            </a:r>
            <a:r>
              <a:rPr lang="en-US" sz="2400" dirty="0" err="1" smtClean="0">
                <a:latin typeface="Arial" charset="0"/>
                <a:cs typeface="Arial" charset="0"/>
              </a:rPr>
              <a:t>mundo</a:t>
            </a:r>
            <a:r>
              <a:rPr lang="en-US" sz="2400" dirty="0" smtClean="0">
                <a:latin typeface="Arial" charset="0"/>
                <a:cs typeface="Arial" charset="0"/>
              </a:rPr>
              <a:t> </a:t>
            </a:r>
            <a:r>
              <a:rPr lang="en-US" sz="2400" dirty="0" err="1" smtClean="0">
                <a:latin typeface="Arial" charset="0"/>
                <a:cs typeface="Arial" charset="0"/>
              </a:rPr>
              <a:t>sostenible</a:t>
            </a:r>
            <a:r>
              <a:rPr lang="en-US" sz="2400" dirty="0" smtClean="0">
                <a:latin typeface="Arial" charset="0"/>
                <a:cs typeface="Arial" charset="0"/>
              </a:rPr>
              <a:t>? </a:t>
            </a:r>
          </a:p>
          <a:p>
            <a:pPr lvl="1"/>
            <a:r>
              <a:rPr lang="en-US" sz="2400" dirty="0" err="1" smtClean="0">
                <a:latin typeface="Arial" charset="0"/>
                <a:cs typeface="Arial" charset="0"/>
              </a:rPr>
              <a:t>Cómo</a:t>
            </a:r>
            <a:r>
              <a:rPr lang="en-US" sz="2400" dirty="0" smtClean="0">
                <a:latin typeface="Arial" charset="0"/>
                <a:cs typeface="Arial" charset="0"/>
              </a:rPr>
              <a:t> </a:t>
            </a:r>
            <a:r>
              <a:rPr lang="en-US" sz="2400" dirty="0" err="1" smtClean="0">
                <a:latin typeface="Arial" charset="0"/>
                <a:cs typeface="Arial" charset="0"/>
              </a:rPr>
              <a:t>podríamos</a:t>
            </a:r>
            <a:r>
              <a:rPr lang="en-US" sz="2400" dirty="0" smtClean="0">
                <a:latin typeface="Arial" charset="0"/>
                <a:cs typeface="Arial" charset="0"/>
              </a:rPr>
              <a:t> </a:t>
            </a:r>
            <a:r>
              <a:rPr lang="en-US" sz="2400" dirty="0" err="1" smtClean="0">
                <a:latin typeface="Arial" charset="0"/>
                <a:cs typeface="Arial" charset="0"/>
              </a:rPr>
              <a:t>alcanzarlo</a:t>
            </a:r>
            <a:r>
              <a:rPr lang="en-US" sz="2400" dirty="0" smtClean="0">
                <a:latin typeface="Arial" charset="0"/>
                <a:cs typeface="Arial" charset="0"/>
              </a:rPr>
              <a:t>? </a:t>
            </a:r>
          </a:p>
          <a:p>
            <a:pPr lvl="1"/>
            <a:r>
              <a:rPr lang="en-US" sz="2400" dirty="0" err="1" smtClean="0">
                <a:latin typeface="Arial" charset="0"/>
                <a:cs typeface="Arial" charset="0"/>
              </a:rPr>
              <a:t>Qué</a:t>
            </a:r>
            <a:r>
              <a:rPr lang="en-US" sz="2400" dirty="0" smtClean="0">
                <a:latin typeface="Arial" charset="0"/>
                <a:cs typeface="Arial" charset="0"/>
              </a:rPr>
              <a:t> </a:t>
            </a:r>
            <a:r>
              <a:rPr lang="en-US" sz="2400" dirty="0" err="1" smtClean="0">
                <a:latin typeface="Arial" charset="0"/>
                <a:cs typeface="Arial" charset="0"/>
              </a:rPr>
              <a:t>papel</a:t>
            </a:r>
            <a:r>
              <a:rPr lang="en-US" sz="2400" dirty="0" smtClean="0">
                <a:latin typeface="Arial" charset="0"/>
                <a:cs typeface="Arial" charset="0"/>
              </a:rPr>
              <a:t> </a:t>
            </a:r>
            <a:r>
              <a:rPr lang="en-US" sz="2400" dirty="0" err="1" smtClean="0">
                <a:latin typeface="Arial" charset="0"/>
                <a:cs typeface="Arial" charset="0"/>
              </a:rPr>
              <a:t>pueden</a:t>
            </a:r>
            <a:r>
              <a:rPr lang="en-US" sz="2400" dirty="0" smtClean="0">
                <a:latin typeface="Arial" charset="0"/>
                <a:cs typeface="Arial" charset="0"/>
              </a:rPr>
              <a:t> </a:t>
            </a:r>
            <a:r>
              <a:rPr lang="en-US" sz="2400" dirty="0" err="1" smtClean="0">
                <a:latin typeface="Arial" charset="0"/>
                <a:cs typeface="Arial" charset="0"/>
              </a:rPr>
              <a:t>desempeñar</a:t>
            </a:r>
            <a:r>
              <a:rPr lang="en-US" sz="2400" dirty="0" smtClean="0">
                <a:latin typeface="Arial" charset="0"/>
                <a:cs typeface="Arial" charset="0"/>
              </a:rPr>
              <a:t> </a:t>
            </a:r>
            <a:r>
              <a:rPr lang="en-US" sz="2400" dirty="0" err="1" smtClean="0">
                <a:latin typeface="Arial" charset="0"/>
                <a:cs typeface="Arial" charset="0"/>
              </a:rPr>
              <a:t>las</a:t>
            </a:r>
            <a:r>
              <a:rPr lang="en-US" sz="2400" dirty="0" smtClean="0">
                <a:latin typeface="Arial" charset="0"/>
                <a:cs typeface="Arial" charset="0"/>
              </a:rPr>
              <a:t> </a:t>
            </a:r>
            <a:r>
              <a:rPr lang="en-US" sz="2400" dirty="0" err="1" smtClean="0">
                <a:latin typeface="Arial" charset="0"/>
                <a:cs typeface="Arial" charset="0"/>
              </a:rPr>
              <a:t>empresas</a:t>
            </a:r>
            <a:r>
              <a:rPr lang="en-US" sz="2400" dirty="0" smtClean="0">
                <a:latin typeface="Arial" charset="0"/>
                <a:cs typeface="Arial" charset="0"/>
              </a:rPr>
              <a:t> </a:t>
            </a:r>
            <a:r>
              <a:rPr lang="en-US" sz="2400" dirty="0" err="1" smtClean="0">
                <a:latin typeface="Arial" charset="0"/>
                <a:cs typeface="Arial" charset="0"/>
              </a:rPr>
              <a:t>para</a:t>
            </a:r>
            <a:r>
              <a:rPr lang="en-US" sz="2400" dirty="0" smtClean="0">
                <a:latin typeface="Arial" charset="0"/>
                <a:cs typeface="Arial" charset="0"/>
              </a:rPr>
              <a:t> </a:t>
            </a:r>
            <a:r>
              <a:rPr lang="en-US" sz="2400" dirty="0" err="1" smtClean="0">
                <a:latin typeface="Arial" charset="0"/>
                <a:cs typeface="Arial" charset="0"/>
              </a:rPr>
              <a:t>que</a:t>
            </a:r>
            <a:r>
              <a:rPr lang="en-US" sz="2400" dirty="0" smtClean="0">
                <a:latin typeface="Arial" charset="0"/>
                <a:cs typeface="Arial" charset="0"/>
              </a:rPr>
              <a:t> </a:t>
            </a:r>
            <a:r>
              <a:rPr lang="en-US" sz="2400" dirty="0" err="1" smtClean="0">
                <a:latin typeface="Arial" charset="0"/>
                <a:cs typeface="Arial" charset="0"/>
              </a:rPr>
              <a:t>avancemos</a:t>
            </a:r>
            <a:r>
              <a:rPr lang="en-US" sz="2400" dirty="0" smtClean="0">
                <a:latin typeface="Arial" charset="0"/>
                <a:cs typeface="Arial" charset="0"/>
              </a:rPr>
              <a:t> </a:t>
            </a:r>
            <a:r>
              <a:rPr lang="en-US" sz="2400" dirty="0" err="1" smtClean="0">
                <a:latin typeface="Arial" charset="0"/>
                <a:cs typeface="Arial" charset="0"/>
              </a:rPr>
              <a:t>más</a:t>
            </a:r>
            <a:r>
              <a:rPr lang="en-US" sz="2400" dirty="0" smtClean="0">
                <a:latin typeface="Arial" charset="0"/>
                <a:cs typeface="Arial" charset="0"/>
              </a:rPr>
              <a:t> </a:t>
            </a:r>
            <a:r>
              <a:rPr lang="en-US" sz="2400" dirty="0" err="1" smtClean="0">
                <a:latin typeface="Arial" charset="0"/>
                <a:cs typeface="Arial" charset="0"/>
              </a:rPr>
              <a:t>rápidamente</a:t>
            </a:r>
            <a:r>
              <a:rPr lang="en-US" sz="2400" dirty="0" smtClean="0">
                <a:latin typeface="Arial" charset="0"/>
                <a:cs typeface="Arial" charset="0"/>
              </a:rPr>
              <a:t> </a:t>
            </a:r>
            <a:r>
              <a:rPr lang="en-US" sz="2400" dirty="0" err="1" smtClean="0">
                <a:latin typeface="Arial" charset="0"/>
                <a:cs typeface="Arial" charset="0"/>
              </a:rPr>
              <a:t>hacia</a:t>
            </a:r>
            <a:r>
              <a:rPr lang="en-US" sz="2400" dirty="0" smtClean="0">
                <a:latin typeface="Arial" charset="0"/>
                <a:cs typeface="Arial" charset="0"/>
              </a:rPr>
              <a:t> </a:t>
            </a:r>
            <a:r>
              <a:rPr lang="en-US" sz="2400" dirty="0" err="1" smtClean="0">
                <a:latin typeface="Arial" charset="0"/>
                <a:cs typeface="Arial" charset="0"/>
              </a:rPr>
              <a:t>ese</a:t>
            </a:r>
            <a:r>
              <a:rPr lang="en-US" sz="2400" dirty="0" smtClean="0">
                <a:latin typeface="Arial" charset="0"/>
                <a:cs typeface="Arial" charset="0"/>
              </a:rPr>
              <a:t>  </a:t>
            </a:r>
            <a:r>
              <a:rPr lang="en-US" sz="2400" dirty="0" err="1" smtClean="0">
                <a:latin typeface="Arial" charset="0"/>
                <a:cs typeface="Arial" charset="0"/>
              </a:rPr>
              <a:t>objetivo</a:t>
            </a:r>
            <a:r>
              <a:rPr lang="en-US" sz="2400" dirty="0" smtClean="0">
                <a:latin typeface="Arial" charset="0"/>
                <a:cs typeface="Arial" charset="0"/>
              </a:rPr>
              <a:t>?</a:t>
            </a:r>
          </a:p>
          <a:p>
            <a:r>
              <a:rPr lang="es-ES" sz="2400" dirty="0" smtClean="0">
                <a:latin typeface="Arial" charset="0"/>
                <a:cs typeface="Arial" charset="0"/>
              </a:rPr>
              <a:t>Una</a:t>
            </a:r>
            <a:r>
              <a:rPr lang="es-ES" sz="2400" b="1" dirty="0" smtClean="0">
                <a:latin typeface="Arial" charset="0"/>
                <a:cs typeface="Arial" charset="0"/>
              </a:rPr>
              <a:t> plataforma para el diálogo </a:t>
            </a:r>
            <a:r>
              <a:rPr lang="es-ES" sz="2400" dirty="0" smtClean="0">
                <a:latin typeface="Arial" charset="0"/>
                <a:cs typeface="Arial" charset="0"/>
              </a:rPr>
              <a:t>– </a:t>
            </a:r>
            <a:r>
              <a:rPr lang="en-US" sz="2400" dirty="0" smtClean="0">
                <a:latin typeface="Arial" charset="0"/>
                <a:cs typeface="Arial" charset="0"/>
              </a:rPr>
              <a:t>no un plan</a:t>
            </a:r>
          </a:p>
        </p:txBody>
      </p:sp>
      <p:pic>
        <p:nvPicPr>
          <p:cNvPr id="10241" name="Picture 1"/>
          <p:cNvPicPr>
            <a:picLocks noChangeAspect="1" noChangeArrowheads="1"/>
          </p:cNvPicPr>
          <p:nvPr/>
        </p:nvPicPr>
        <p:blipFill>
          <a:blip r:embed="rId3" cstate="print"/>
          <a:srcRect/>
          <a:stretch>
            <a:fillRect/>
          </a:stretch>
        </p:blipFill>
        <p:spPr bwMode="auto">
          <a:xfrm>
            <a:off x="5436096" y="1460409"/>
            <a:ext cx="3640221" cy="20405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47813" y="0"/>
            <a:ext cx="7596187" cy="1143000"/>
          </a:xfrm>
        </p:spPr>
        <p:txBody>
          <a:bodyPr/>
          <a:lstStyle/>
          <a:p>
            <a:pPr eaLnBrk="1" hangingPunct="1"/>
            <a:r>
              <a:rPr lang="fr-CH" smtClean="0">
                <a:latin typeface="Arial" charset="0"/>
                <a:cs typeface="Arial" charset="0"/>
              </a:rPr>
              <a:t>Diálogo empresarial a nivel mundial </a:t>
            </a:r>
            <a:endParaRPr lang="en-US" smtClean="0">
              <a:latin typeface="Arial" charset="0"/>
              <a:cs typeface="Arial" charset="0"/>
            </a:endParaRPr>
          </a:p>
        </p:txBody>
      </p:sp>
      <p:sp>
        <p:nvSpPr>
          <p:cNvPr id="7" name="Slide Number Placeholder 6"/>
          <p:cNvSpPr>
            <a:spLocks noGrp="1"/>
          </p:cNvSpPr>
          <p:nvPr>
            <p:ph type="sldNum" sz="quarter" idx="10"/>
          </p:nvPr>
        </p:nvSpPr>
        <p:spPr/>
        <p:txBody>
          <a:bodyPr/>
          <a:lstStyle/>
          <a:p>
            <a:pPr>
              <a:defRPr/>
            </a:pPr>
            <a:fld id="{F857A26D-CEA4-4755-B970-1F073A7CEE94}" type="slidenum">
              <a:rPr lang="en-US"/>
              <a:pPr>
                <a:defRPr/>
              </a:pPr>
              <a:t>6</a:t>
            </a:fld>
            <a:endParaRPr lang="en-US"/>
          </a:p>
        </p:txBody>
      </p:sp>
      <p:pic>
        <p:nvPicPr>
          <p:cNvPr id="28675" name="Picture 8"/>
          <p:cNvPicPr>
            <a:picLocks noChangeAspect="1" noChangeArrowheads="1"/>
          </p:cNvPicPr>
          <p:nvPr/>
        </p:nvPicPr>
        <p:blipFill>
          <a:blip r:embed="rId3" cstate="print"/>
          <a:srcRect/>
          <a:stretch>
            <a:fillRect/>
          </a:stretch>
        </p:blipFill>
        <p:spPr bwMode="auto">
          <a:xfrm>
            <a:off x="590550" y="1323975"/>
            <a:ext cx="8085138" cy="4957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571625" y="0"/>
            <a:ext cx="7572375" cy="1143000"/>
          </a:xfrm>
        </p:spPr>
        <p:txBody>
          <a:bodyPr>
            <a:normAutofit/>
          </a:bodyPr>
          <a:lstStyle/>
          <a:p>
            <a:r>
              <a:rPr lang="es-ES" sz="3400" dirty="0" smtClean="0">
                <a:latin typeface="Arial" charset="0"/>
                <a:cs typeface="Arial" charset="0"/>
              </a:rPr>
              <a:t>Visión 2050</a:t>
            </a:r>
            <a:endParaRPr lang="en-US" sz="3400" dirty="0" smtClean="0"/>
          </a:p>
        </p:txBody>
      </p:sp>
      <p:sp>
        <p:nvSpPr>
          <p:cNvPr id="3" name="Content Placeholder 2"/>
          <p:cNvSpPr>
            <a:spLocks noGrp="1"/>
          </p:cNvSpPr>
          <p:nvPr>
            <p:ph idx="1"/>
          </p:nvPr>
        </p:nvSpPr>
        <p:spPr>
          <a:xfrm>
            <a:off x="468313" y="1566863"/>
            <a:ext cx="7931150" cy="4525962"/>
          </a:xfrm>
        </p:spPr>
        <p:txBody>
          <a:bodyPr/>
          <a:lstStyle/>
          <a:p>
            <a:r>
              <a:rPr lang="es-ES" smtClean="0">
                <a:latin typeface="Arial" charset="0"/>
                <a:cs typeface="Arial" charset="0"/>
              </a:rPr>
              <a:t>Un planeta habitado por unos 9.200 millones de personas, las cuales vivirían bien </a:t>
            </a:r>
          </a:p>
          <a:p>
            <a:pPr lvl="1"/>
            <a:r>
              <a:rPr lang="es-ES" smtClean="0">
                <a:latin typeface="Arial" charset="0"/>
                <a:cs typeface="Arial" charset="0"/>
              </a:rPr>
              <a:t>con suficientes </a:t>
            </a:r>
            <a:r>
              <a:rPr lang="en-US" smtClean="0">
                <a:latin typeface="Arial" charset="0"/>
                <a:cs typeface="Arial" charset="0"/>
              </a:rPr>
              <a:t>alimentos, agua potable, higiene, vivienda, movilidad, educación y atención sanitaria suficiente para </a:t>
            </a:r>
            <a:r>
              <a:rPr lang="es-ES" smtClean="0">
                <a:latin typeface="Arial" charset="0"/>
                <a:cs typeface="Arial" charset="0"/>
              </a:rPr>
              <a:t>garantizar el bienestar </a:t>
            </a:r>
          </a:p>
          <a:p>
            <a:pPr lvl="1"/>
            <a:r>
              <a:rPr lang="es-ES" smtClean="0">
                <a:latin typeface="Arial" charset="0"/>
                <a:cs typeface="Arial" charset="0"/>
              </a:rPr>
              <a:t>dentro de los límites de lo que nuestro </a:t>
            </a:r>
            <a:br>
              <a:rPr lang="es-ES" smtClean="0">
                <a:latin typeface="Arial" charset="0"/>
                <a:cs typeface="Arial" charset="0"/>
              </a:rPr>
            </a:br>
            <a:r>
              <a:rPr lang="es-ES" smtClean="0">
                <a:latin typeface="Arial" charset="0"/>
                <a:cs typeface="Arial" charset="0"/>
              </a:rPr>
              <a:t>planeta puede suministrar y </a:t>
            </a:r>
            <a:r>
              <a:rPr lang="en-US" smtClean="0">
                <a:latin typeface="Arial" charset="0"/>
                <a:cs typeface="Arial" charset="0"/>
              </a:rPr>
              <a:t>renovar a </a:t>
            </a:r>
            <a:br>
              <a:rPr lang="en-US" smtClean="0">
                <a:latin typeface="Arial" charset="0"/>
                <a:cs typeface="Arial" charset="0"/>
              </a:rPr>
            </a:br>
            <a:r>
              <a:rPr lang="en-US" smtClean="0">
                <a:latin typeface="Arial" charset="0"/>
                <a:cs typeface="Arial" charset="0"/>
              </a:rPr>
              <a:t>diario</a:t>
            </a:r>
          </a:p>
        </p:txBody>
      </p:sp>
      <p:pic>
        <p:nvPicPr>
          <p:cNvPr id="4" name="Picture 2" descr="http://www.wbcsd.org/web/images/publications/cover-vision2050-large.jpg"/>
          <p:cNvPicPr>
            <a:picLocks noChangeAspect="1" noChangeArrowheads="1"/>
          </p:cNvPicPr>
          <p:nvPr/>
        </p:nvPicPr>
        <p:blipFill>
          <a:blip r:embed="rId2" cstate="print"/>
          <a:srcRect/>
          <a:stretch>
            <a:fillRect/>
          </a:stretch>
        </p:blipFill>
        <p:spPr bwMode="auto">
          <a:xfrm>
            <a:off x="7524750" y="4508500"/>
            <a:ext cx="1389063" cy="1944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571625" y="0"/>
            <a:ext cx="7572375" cy="1143000"/>
          </a:xfrm>
        </p:spPr>
        <p:txBody>
          <a:bodyPr/>
          <a:lstStyle/>
          <a:p>
            <a:r>
              <a:rPr lang="es-ES" sz="4400" smtClean="0">
                <a:latin typeface="Arial" charset="0"/>
                <a:cs typeface="Arial" charset="0"/>
              </a:rPr>
              <a:t>Visión 2050</a:t>
            </a:r>
            <a:endParaRPr lang="en-US" sz="4400" smtClean="0"/>
          </a:p>
        </p:txBody>
      </p:sp>
      <p:sp>
        <p:nvSpPr>
          <p:cNvPr id="3" name="Content Placeholder 2"/>
          <p:cNvSpPr>
            <a:spLocks noGrp="1"/>
          </p:cNvSpPr>
          <p:nvPr>
            <p:ph idx="1"/>
          </p:nvPr>
        </p:nvSpPr>
        <p:spPr>
          <a:xfrm>
            <a:off x="817563" y="1557338"/>
            <a:ext cx="7715250" cy="4525962"/>
          </a:xfrm>
        </p:spPr>
        <p:txBody>
          <a:bodyPr>
            <a:normAutofit fontScale="92500"/>
          </a:bodyPr>
          <a:lstStyle/>
          <a:p>
            <a:pPr>
              <a:buFont typeface="Arial" pitchFamily="34" charset="0"/>
              <a:buChar char="•"/>
              <a:defRPr/>
            </a:pPr>
            <a:r>
              <a:rPr lang="en-US" dirty="0" smtClean="0">
                <a:latin typeface="Arial" pitchFamily="34" charset="0"/>
                <a:cs typeface="Arial" pitchFamily="34" charset="0"/>
              </a:rPr>
              <a:t>El </a:t>
            </a:r>
            <a:r>
              <a:rPr lang="en-US" dirty="0" err="1" smtClean="0">
                <a:latin typeface="Arial" pitchFamily="34" charset="0"/>
                <a:cs typeface="Arial" pitchFamily="34" charset="0"/>
              </a:rPr>
              <a:t>concepto</a:t>
            </a:r>
            <a:r>
              <a:rPr lang="en-US" dirty="0" smtClean="0">
                <a:latin typeface="Arial" pitchFamily="34" charset="0"/>
                <a:cs typeface="Arial" pitchFamily="34" charset="0"/>
              </a:rPr>
              <a:t> de </a:t>
            </a:r>
            <a:r>
              <a:rPr lang="en-US" dirty="0" err="1" smtClean="0">
                <a:latin typeface="Arial" pitchFamily="34" charset="0"/>
                <a:cs typeface="Arial" pitchFamily="34" charset="0"/>
              </a:rPr>
              <a:t>visión</a:t>
            </a:r>
            <a:r>
              <a:rPr lang="en-US" dirty="0" smtClean="0">
                <a:latin typeface="Arial" pitchFamily="34" charset="0"/>
                <a:cs typeface="Arial" pitchFamily="34" charset="0"/>
              </a:rPr>
              <a:t> y el </a:t>
            </a:r>
            <a:r>
              <a:rPr lang="en-US" dirty="0" err="1" smtClean="0">
                <a:latin typeface="Arial" pitchFamily="34" charset="0"/>
                <a:cs typeface="Arial" pitchFamily="34" charset="0"/>
              </a:rPr>
              <a:t>marco</a:t>
            </a:r>
            <a:r>
              <a:rPr lang="en-US" dirty="0" smtClean="0">
                <a:latin typeface="Arial" pitchFamily="34" charset="0"/>
                <a:cs typeface="Arial" pitchFamily="34" charset="0"/>
              </a:rPr>
              <a:t> de </a:t>
            </a:r>
            <a:r>
              <a:rPr lang="en-US" dirty="0" err="1" smtClean="0">
                <a:latin typeface="Arial" pitchFamily="34" charset="0"/>
                <a:cs typeface="Arial" pitchFamily="34" charset="0"/>
              </a:rPr>
              <a:t>tiempo</a:t>
            </a:r>
            <a:r>
              <a:rPr lang="en-US" dirty="0" smtClean="0">
                <a:latin typeface="Arial" pitchFamily="34" charset="0"/>
                <a:cs typeface="Arial" pitchFamily="34" charset="0"/>
              </a:rPr>
              <a:t> </a:t>
            </a:r>
            <a:r>
              <a:rPr lang="en-US" dirty="0" err="1" smtClean="0">
                <a:latin typeface="Arial" pitchFamily="34" charset="0"/>
                <a:cs typeface="Arial" pitchFamily="34" charset="0"/>
              </a:rPr>
              <a:t>hasta</a:t>
            </a:r>
            <a:r>
              <a:rPr lang="en-US" dirty="0" smtClean="0">
                <a:latin typeface="Arial" pitchFamily="34" charset="0"/>
                <a:cs typeface="Arial" pitchFamily="34" charset="0"/>
              </a:rPr>
              <a:t> 2050 </a:t>
            </a:r>
            <a:r>
              <a:rPr lang="en-US" dirty="0" err="1" smtClean="0">
                <a:latin typeface="Arial" pitchFamily="34" charset="0"/>
                <a:cs typeface="Arial" pitchFamily="34" charset="0"/>
              </a:rPr>
              <a:t>proporcionan</a:t>
            </a:r>
            <a:r>
              <a:rPr lang="en-US" dirty="0" smtClean="0">
                <a:latin typeface="Arial" pitchFamily="34" charset="0"/>
                <a:cs typeface="Arial" pitchFamily="34" charset="0"/>
              </a:rPr>
              <a:t> </a:t>
            </a:r>
            <a:r>
              <a:rPr lang="en-US" dirty="0" err="1" smtClean="0">
                <a:latin typeface="Arial" pitchFamily="34" charset="0"/>
                <a:cs typeface="Arial" pitchFamily="34" charset="0"/>
              </a:rPr>
              <a:t>una</a:t>
            </a:r>
            <a:r>
              <a:rPr lang="en-US" dirty="0" smtClean="0">
                <a:latin typeface="Arial" pitchFamily="34" charset="0"/>
                <a:cs typeface="Arial" pitchFamily="34" charset="0"/>
              </a:rPr>
              <a:t> meta </a:t>
            </a:r>
            <a:r>
              <a:rPr lang="en-US" dirty="0" err="1" smtClean="0">
                <a:latin typeface="Arial" pitchFamily="34" charset="0"/>
                <a:cs typeface="Arial" pitchFamily="34" charset="0"/>
              </a:rPr>
              <a:t>clara</a:t>
            </a:r>
            <a:r>
              <a:rPr lang="en-US" dirty="0" smtClean="0">
                <a:latin typeface="Arial" pitchFamily="34" charset="0"/>
                <a:cs typeface="Arial" pitchFamily="34" charset="0"/>
              </a:rPr>
              <a:t> y realizable </a:t>
            </a:r>
            <a:r>
              <a:rPr lang="en-US" dirty="0" err="1" smtClean="0">
                <a:latin typeface="Arial" pitchFamily="34" charset="0"/>
                <a:cs typeface="Arial" pitchFamily="34" charset="0"/>
              </a:rPr>
              <a:t>para</a:t>
            </a:r>
            <a:r>
              <a:rPr lang="en-US" dirty="0" smtClean="0">
                <a:latin typeface="Arial" pitchFamily="34" charset="0"/>
                <a:cs typeface="Arial" pitchFamily="34" charset="0"/>
              </a:rPr>
              <a:t>…</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buFont typeface="Wingdings" pitchFamily="2" charset="2"/>
              <a:buChar char="Ø"/>
              <a:defRPr/>
            </a:pPr>
            <a:r>
              <a:rPr lang="en-US" dirty="0" err="1" smtClean="0">
                <a:latin typeface="Arial" pitchFamily="34" charset="0"/>
                <a:cs typeface="Arial" pitchFamily="34" charset="0"/>
              </a:rPr>
              <a:t>Delinear</a:t>
            </a:r>
            <a:r>
              <a:rPr lang="en-US" dirty="0" smtClean="0">
                <a:latin typeface="Arial" pitchFamily="34" charset="0"/>
                <a:cs typeface="Arial" pitchFamily="34" charset="0"/>
              </a:rPr>
              <a:t> la</a:t>
            </a:r>
            <a:r>
              <a:rPr lang="en-US" b="1" dirty="0" smtClean="0">
                <a:latin typeface="Arial" pitchFamily="34" charset="0"/>
                <a:cs typeface="Arial" pitchFamily="34" charset="0"/>
              </a:rPr>
              <a:t> </a:t>
            </a:r>
            <a:r>
              <a:rPr lang="en-US" b="1" dirty="0" err="1" smtClean="0">
                <a:latin typeface="Arial" pitchFamily="34" charset="0"/>
                <a:cs typeface="Arial" pitchFamily="34" charset="0"/>
              </a:rPr>
              <a:t>brecha</a:t>
            </a:r>
            <a:r>
              <a:rPr lang="en-US" b="1" dirty="0" smtClean="0">
                <a:latin typeface="Arial" pitchFamily="34" charset="0"/>
                <a:cs typeface="Arial" pitchFamily="34" charset="0"/>
              </a:rPr>
              <a:t> </a:t>
            </a:r>
            <a:r>
              <a:rPr lang="en-US" dirty="0" smtClean="0">
                <a:latin typeface="Arial" pitchFamily="34" charset="0"/>
                <a:cs typeface="Arial" pitchFamily="34" charset="0"/>
              </a:rPr>
              <a:t>entre el </a:t>
            </a:r>
            <a:r>
              <a:rPr lang="en-US" dirty="0" err="1" smtClean="0">
                <a:latin typeface="Arial" pitchFamily="34" charset="0"/>
                <a:cs typeface="Arial" pitchFamily="34" charset="0"/>
              </a:rPr>
              <a:t>presente</a:t>
            </a:r>
            <a:r>
              <a:rPr lang="en-US" dirty="0" smtClean="0">
                <a:latin typeface="Arial" pitchFamily="34" charset="0"/>
                <a:cs typeface="Arial" pitchFamily="34" charset="0"/>
              </a:rPr>
              <a:t> y 2050</a:t>
            </a:r>
          </a:p>
          <a:p>
            <a:pPr lvl="1">
              <a:buFont typeface="Wingdings" pitchFamily="2" charset="2"/>
              <a:buChar char="Ø"/>
              <a:defRPr/>
            </a:pPr>
            <a:r>
              <a:rPr lang="en-US" dirty="0" err="1" smtClean="0">
                <a:latin typeface="Arial" pitchFamily="34" charset="0"/>
                <a:cs typeface="Arial" pitchFamily="34" charset="0"/>
              </a:rPr>
              <a:t>Desarrollar</a:t>
            </a:r>
            <a:r>
              <a:rPr lang="en-US" dirty="0" smtClean="0">
                <a:latin typeface="Arial" pitchFamily="34" charset="0"/>
                <a:cs typeface="Arial" pitchFamily="34" charset="0"/>
              </a:rPr>
              <a:t> </a:t>
            </a:r>
            <a:r>
              <a:rPr lang="en-US" b="1" dirty="0" err="1" smtClean="0">
                <a:latin typeface="Arial" pitchFamily="34" charset="0"/>
                <a:cs typeface="Arial" pitchFamily="34" charset="0"/>
              </a:rPr>
              <a:t>hojas</a:t>
            </a:r>
            <a:r>
              <a:rPr lang="en-US" b="1" dirty="0" smtClean="0">
                <a:latin typeface="Arial" pitchFamily="34" charset="0"/>
                <a:cs typeface="Arial" pitchFamily="34" charset="0"/>
              </a:rPr>
              <a:t> de </a:t>
            </a:r>
            <a:r>
              <a:rPr lang="en-US" b="1" dirty="0" err="1" smtClean="0">
                <a:latin typeface="Arial" pitchFamily="34" charset="0"/>
                <a:cs typeface="Arial" pitchFamily="34" charset="0"/>
              </a:rPr>
              <a:t>ruta</a:t>
            </a:r>
            <a:r>
              <a:rPr lang="en-US" b="1" dirty="0" smtClean="0">
                <a:latin typeface="Arial" pitchFamily="34" charset="0"/>
                <a:cs typeface="Arial" pitchFamily="34" charset="0"/>
              </a:rPr>
              <a:t> </a:t>
            </a:r>
            <a:r>
              <a:rPr lang="en-US" dirty="0" smtClean="0">
                <a:latin typeface="Arial" pitchFamily="34" charset="0"/>
                <a:cs typeface="Arial" pitchFamily="34" charset="0"/>
              </a:rPr>
              <a:t>y </a:t>
            </a:r>
            <a:r>
              <a:rPr lang="en-US" dirty="0" err="1" smtClean="0">
                <a:latin typeface="Arial" pitchFamily="34" charset="0"/>
                <a:cs typeface="Arial" pitchFamily="34" charset="0"/>
              </a:rPr>
              <a:t>áreas</a:t>
            </a:r>
            <a:r>
              <a:rPr lang="en-US" dirty="0" smtClean="0">
                <a:latin typeface="Arial" pitchFamily="34" charset="0"/>
                <a:cs typeface="Arial" pitchFamily="34" charset="0"/>
              </a:rPr>
              <a:t> de </a:t>
            </a:r>
            <a:r>
              <a:rPr lang="en-US" dirty="0" err="1" smtClean="0">
                <a:latin typeface="Arial" pitchFamily="34" charset="0"/>
                <a:cs typeface="Arial" pitchFamily="34" charset="0"/>
              </a:rPr>
              <a:t>acción</a:t>
            </a:r>
            <a:endParaRPr lang="en-US" dirty="0" smtClean="0">
              <a:latin typeface="Arial" pitchFamily="34" charset="0"/>
              <a:cs typeface="Arial" pitchFamily="34" charset="0"/>
            </a:endParaRPr>
          </a:p>
          <a:p>
            <a:pPr lvl="1">
              <a:buFont typeface="Wingdings" pitchFamily="2" charset="2"/>
              <a:buChar char="Ø"/>
              <a:defRPr/>
            </a:pPr>
            <a:r>
              <a:rPr lang="en-US" dirty="0" err="1" smtClean="0">
                <a:latin typeface="Arial" pitchFamily="34" charset="0"/>
                <a:cs typeface="Arial" pitchFamily="34" charset="0"/>
              </a:rPr>
              <a:t>Clarificar</a:t>
            </a:r>
            <a:r>
              <a:rPr lang="en-US" dirty="0" smtClean="0">
                <a:latin typeface="Arial" pitchFamily="34" charset="0"/>
                <a:cs typeface="Arial" pitchFamily="34" charset="0"/>
              </a:rPr>
              <a:t> </a:t>
            </a:r>
            <a:r>
              <a:rPr lang="en-US" b="1" dirty="0" err="1" smtClean="0">
                <a:latin typeface="Arial" pitchFamily="34" charset="0"/>
                <a:cs typeface="Arial" pitchFamily="34" charset="0"/>
              </a:rPr>
              <a:t>perspectivas</a:t>
            </a:r>
            <a:r>
              <a:rPr lang="en-US" b="1" dirty="0" smtClean="0">
                <a:latin typeface="Arial" pitchFamily="34" charset="0"/>
                <a:cs typeface="Arial" pitchFamily="34" charset="0"/>
              </a:rPr>
              <a:t> </a:t>
            </a:r>
            <a:r>
              <a:rPr lang="en-US" b="1" dirty="0" err="1" smtClean="0">
                <a:latin typeface="Arial" pitchFamily="34" charset="0"/>
                <a:cs typeface="Arial" pitchFamily="34" charset="0"/>
              </a:rPr>
              <a:t>empresariales</a:t>
            </a:r>
            <a:endParaRPr lang="en-US" b="1" dirty="0" smtClean="0">
              <a:latin typeface="Arial" pitchFamily="34" charset="0"/>
              <a:cs typeface="Arial" pitchFamily="34" charset="0"/>
            </a:endParaRPr>
          </a:p>
          <a:p>
            <a:pPr lvl="1">
              <a:buFont typeface="Wingdings" pitchFamily="2" charset="2"/>
              <a:buChar char="Ø"/>
              <a:defRPr/>
            </a:pPr>
            <a:r>
              <a:rPr lang="en-US" dirty="0" err="1" smtClean="0">
                <a:latin typeface="Arial" pitchFamily="34" charset="0"/>
                <a:cs typeface="Arial" pitchFamily="34" charset="0"/>
              </a:rPr>
              <a:t>Cuantificar</a:t>
            </a:r>
            <a:r>
              <a:rPr lang="en-US" dirty="0" smtClean="0">
                <a:latin typeface="Arial" pitchFamily="34" charset="0"/>
                <a:cs typeface="Arial" pitchFamily="34" charset="0"/>
              </a:rPr>
              <a:t> el </a:t>
            </a:r>
            <a:r>
              <a:rPr lang="en-US" b="1" dirty="0" err="1" smtClean="0">
                <a:latin typeface="Arial" pitchFamily="34" charset="0"/>
                <a:cs typeface="Arial" pitchFamily="34" charset="0"/>
              </a:rPr>
              <a:t>potencial</a:t>
            </a:r>
            <a:r>
              <a:rPr lang="en-US" b="1" dirty="0" smtClean="0">
                <a:latin typeface="Arial" pitchFamily="34" charset="0"/>
                <a:cs typeface="Arial" pitchFamily="34" charset="0"/>
              </a:rPr>
              <a:t> de </a:t>
            </a:r>
            <a:r>
              <a:rPr lang="en-US" b="1" dirty="0" err="1" smtClean="0">
                <a:latin typeface="Arial" pitchFamily="34" charset="0"/>
                <a:cs typeface="Arial" pitchFamily="34" charset="0"/>
              </a:rPr>
              <a:t>mercado</a:t>
            </a:r>
            <a:endParaRPr lang="en-US" b="1" dirty="0" smtClean="0">
              <a:latin typeface="Arial" pitchFamily="34" charset="0"/>
              <a:cs typeface="Arial" pitchFamily="34" charset="0"/>
            </a:endParaRPr>
          </a:p>
          <a:p>
            <a:pPr lvl="1">
              <a:buFont typeface="Wingdings" pitchFamily="2" charset="2"/>
              <a:buChar char="Ø"/>
              <a:defRPr/>
            </a:pPr>
            <a:r>
              <a:rPr lang="en-US" dirty="0" err="1" smtClean="0">
                <a:latin typeface="Arial" pitchFamily="34" charset="0"/>
                <a:cs typeface="Arial" pitchFamily="34" charset="0"/>
              </a:rPr>
              <a:t>Acordar</a:t>
            </a:r>
            <a:r>
              <a:rPr lang="en-US" dirty="0" smtClean="0">
                <a:latin typeface="Arial" pitchFamily="34" charset="0"/>
                <a:cs typeface="Arial" pitchFamily="34" charset="0"/>
              </a:rPr>
              <a:t> </a:t>
            </a:r>
            <a:r>
              <a:rPr lang="en-US" dirty="0" err="1" smtClean="0">
                <a:latin typeface="Arial" pitchFamily="34" charset="0"/>
                <a:cs typeface="Arial" pitchFamily="34" charset="0"/>
              </a:rPr>
              <a:t>acciones</a:t>
            </a:r>
            <a:r>
              <a:rPr lang="en-US" dirty="0" smtClean="0">
                <a:latin typeface="Arial" pitchFamily="34" charset="0"/>
                <a:cs typeface="Arial" pitchFamily="34" charset="0"/>
              </a:rPr>
              <a:t> y </a:t>
            </a:r>
            <a:r>
              <a:rPr lang="en-US" b="1" dirty="0" err="1" smtClean="0">
                <a:latin typeface="Arial" pitchFamily="34" charset="0"/>
                <a:cs typeface="Arial" pitchFamily="34" charset="0"/>
              </a:rPr>
              <a:t>próximos</a:t>
            </a:r>
            <a:r>
              <a:rPr lang="en-US" b="1" dirty="0" smtClean="0">
                <a:latin typeface="Arial" pitchFamily="34" charset="0"/>
                <a:cs typeface="Arial" pitchFamily="34" charset="0"/>
              </a:rPr>
              <a:t> </a:t>
            </a:r>
            <a:r>
              <a:rPr lang="en-US" b="1" dirty="0" err="1" smtClean="0">
                <a:latin typeface="Arial" pitchFamily="34" charset="0"/>
                <a:cs typeface="Arial" pitchFamily="34" charset="0"/>
              </a:rPr>
              <a:t>pasos</a:t>
            </a:r>
            <a:endParaRPr lang="en-US" b="1" dirty="0" smtClean="0">
              <a:latin typeface="Arial" pitchFamily="34" charset="0"/>
              <a:cs typeface="Arial" pitchFamily="34" charset="0"/>
            </a:endParaRPr>
          </a:p>
          <a:p>
            <a:pPr>
              <a:buFont typeface="Arial" pitchFamily="34" charset="0"/>
              <a:buNone/>
              <a:defRPr/>
            </a:pP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47813" y="0"/>
            <a:ext cx="7596187" cy="1143000"/>
          </a:xfrm>
        </p:spPr>
        <p:txBody>
          <a:bodyPr>
            <a:normAutofit fontScale="90000"/>
          </a:bodyPr>
          <a:lstStyle/>
          <a:p>
            <a:pPr eaLnBrk="1" hangingPunct="1">
              <a:defRPr/>
            </a:pPr>
            <a:r>
              <a:rPr lang="en-US" sz="4400" smtClean="0">
                <a:latin typeface="Arial" charset="0"/>
                <a:cs typeface="Arial" charset="0"/>
              </a:rPr>
              <a:t>Etapas del proyecto Visión 2050</a:t>
            </a:r>
          </a:p>
        </p:txBody>
      </p:sp>
      <p:graphicFrame>
        <p:nvGraphicFramePr>
          <p:cNvPr id="4" name="Diagram 3"/>
          <p:cNvGraphicFramePr/>
          <p:nvPr/>
        </p:nvGraphicFramePr>
        <p:xfrm>
          <a:off x="1043608" y="1556792"/>
          <a:ext cx="72008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3398</TotalTime>
  <Words>3905</Words>
  <Application>Microsoft Office PowerPoint</Application>
  <PresentationFormat>Presentación en pantalla (4:3)</PresentationFormat>
  <Paragraphs>317</Paragraphs>
  <Slides>26</Slides>
  <Notes>23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Courier New</vt:lpstr>
      <vt:lpstr>Wingdings</vt:lpstr>
      <vt:lpstr>Office Theme</vt:lpstr>
      <vt:lpstr>Presentación de PowerPoint</vt:lpstr>
      <vt:lpstr>El WBCSD: coalición de unas 200 empresas líderes comprometidas en el desarrollo sostenible </vt:lpstr>
      <vt:lpstr>World Business Council for Sustainable Development (WBCSD)</vt:lpstr>
      <vt:lpstr>Red Regional del WBCSD</vt:lpstr>
      <vt:lpstr>Visión 2050 – Una nueva agenda para los negocios</vt:lpstr>
      <vt:lpstr>Diálogo empresarial a nivel mundial </vt:lpstr>
      <vt:lpstr>Visión 2050</vt:lpstr>
      <vt:lpstr>Visión 2050</vt:lpstr>
      <vt:lpstr>Etapas del proyecto Visión 2050</vt:lpstr>
      <vt:lpstr>Caso de referencia (“business as usual”) hacia el 2050: crecimiento y degradación </vt:lpstr>
      <vt:lpstr>Crecimiento económico</vt:lpstr>
      <vt:lpstr>Crecimiento del consumo </vt:lpstr>
      <vt:lpstr>Degradación – GEI </vt:lpstr>
      <vt:lpstr>Buscando el doble objetivo de la sostenibilidad:  alto desarrollo humano y bajo impacto ecológico</vt:lpstr>
      <vt:lpstr>Huella ecológica modelo Visión 2050 vs. modelo “business as usual”</vt:lpstr>
      <vt:lpstr>La Visión: 9.200 millones de personas vivirán bien, y dentro de los límites del planeta</vt:lpstr>
      <vt:lpstr>Hoja de ruta</vt:lpstr>
      <vt:lpstr>Los 9 elementos de la Hoja de Ruta a 2050</vt:lpstr>
      <vt:lpstr>La Hoja de Ruta hacia 2050 y sus nueve elementos</vt:lpstr>
      <vt:lpstr>Una visión, muchos desafíos</vt:lpstr>
      <vt:lpstr>La Hoja de Ruta hacia 2050 y sus nueve elementos</vt:lpstr>
      <vt:lpstr>Oportunidades y Potencial de mercado</vt:lpstr>
      <vt:lpstr>Oportunidades de negocio para la próxima decada</vt:lpstr>
      <vt:lpstr>Cerrar la brecha: Hacer realidad la visión</vt:lpstr>
      <vt:lpstr>En conclusión</vt:lpstr>
      <vt:lpstr>El viaje empieza hoy!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WBCSD Vision 2050 - espanol - septiembre 2013</dc:title>
  <dc:creator>WBCSD</dc:creator>
  <cp:lastModifiedBy>hlebienvenu</cp:lastModifiedBy>
  <cp:revision>202</cp:revision>
  <dcterms:created xsi:type="dcterms:W3CDTF">2010-02-24T08:17:35Z</dcterms:created>
  <dcterms:modified xsi:type="dcterms:W3CDTF">2013-10-21T14:05:38Z</dcterms:modified>
</cp:coreProperties>
</file>